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5"/>
  </p:notesMasterIdLst>
  <p:handoutMasterIdLst>
    <p:handoutMasterId r:id="rId36"/>
  </p:handoutMasterIdLst>
  <p:sldIdLst>
    <p:sldId id="269" r:id="rId2"/>
    <p:sldId id="301" r:id="rId3"/>
    <p:sldId id="259" r:id="rId4"/>
    <p:sldId id="276" r:id="rId5"/>
    <p:sldId id="278" r:id="rId6"/>
    <p:sldId id="279" r:id="rId7"/>
    <p:sldId id="280" r:id="rId8"/>
    <p:sldId id="281" r:id="rId9"/>
    <p:sldId id="282" r:id="rId10"/>
    <p:sldId id="283" r:id="rId11"/>
    <p:sldId id="302" r:id="rId12"/>
    <p:sldId id="290" r:id="rId13"/>
    <p:sldId id="293" r:id="rId14"/>
    <p:sldId id="294" r:id="rId15"/>
    <p:sldId id="260" r:id="rId16"/>
    <p:sldId id="271" r:id="rId17"/>
    <p:sldId id="307" r:id="rId18"/>
    <p:sldId id="308" r:id="rId19"/>
    <p:sldId id="309" r:id="rId20"/>
    <p:sldId id="310" r:id="rId21"/>
    <p:sldId id="311" r:id="rId22"/>
    <p:sldId id="312" r:id="rId23"/>
    <p:sldId id="313" r:id="rId24"/>
    <p:sldId id="263" r:id="rId25"/>
    <p:sldId id="295" r:id="rId26"/>
    <p:sldId id="296" r:id="rId27"/>
    <p:sldId id="297" r:id="rId28"/>
    <p:sldId id="298" r:id="rId29"/>
    <p:sldId id="264" r:id="rId30"/>
    <p:sldId id="265" r:id="rId31"/>
    <p:sldId id="270" r:id="rId32"/>
    <p:sldId id="306" r:id="rId33"/>
    <p:sldId id="300" r:id="rId34"/>
  </p:sldIdLst>
  <p:sldSz cx="9144000" cy="6858000" type="screen4x3"/>
  <p:notesSz cx="7010400" cy="9372600"/>
  <p:custShowLst>
    <p:custShow name="mainshow" id="0">
      <p:sldLst/>
    </p:custShow>
    <p:custShow name="CERC" id="1">
      <p:sldLst/>
    </p:custShow>
    <p:custShow name="UCP" id="2">
      <p:sldLst/>
    </p:custShow>
    <p:custShow name="UAC" id="3">
      <p:sldLst/>
    </p:custShow>
    <p:custShow name="WHARTON" id="4">
      <p:sldLst/>
    </p:custShow>
    <p:custShow name="CSLCE" id="5">
      <p:sldLst/>
    </p:custShow>
    <p:custShow name="CIT" id="6">
      <p:sldLst/>
    </p:custShow>
    <p:custShow name="NCSUE" id="7">
      <p:sldLst/>
    </p:custShow>
    <p:custShow name="EWSI" id="8">
      <p:sldLst/>
    </p:custShow>
    <p:custShow name="Museum" id="9">
      <p:sldLst/>
    </p:custShow>
    <p:custShow name="CCED" id="10">
      <p:sldLst/>
    </p:custShow>
    <p:custShow name="APUOE" id="11">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3696">
          <p15:clr>
            <a:srgbClr val="A4A3A4"/>
          </p15:clr>
        </p15:guide>
        <p15:guide id="2" orient="horz" pos="432">
          <p15:clr>
            <a:srgbClr val="A4A3A4"/>
          </p15:clr>
        </p15:guide>
        <p15:guide id="3" orient="horz" pos="4032">
          <p15:clr>
            <a:srgbClr val="A4A3A4"/>
          </p15:clr>
        </p15:guide>
        <p15:guide id="4" orient="horz" pos="3888">
          <p15:clr>
            <a:srgbClr val="A4A3A4"/>
          </p15:clr>
        </p15:guide>
        <p15:guide id="5" orient="horz" pos="1008">
          <p15:clr>
            <a:srgbClr val="A4A3A4"/>
          </p15:clr>
        </p15:guide>
        <p15:guide id="6" pos="720">
          <p15:clr>
            <a:srgbClr val="A4A3A4"/>
          </p15:clr>
        </p15:guide>
        <p15:guide id="7" pos="1584">
          <p15:clr>
            <a:srgbClr val="A4A3A4"/>
          </p15:clr>
        </p15:guide>
        <p15:guide id="8" pos="3792">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B14B"/>
    <a:srgbClr val="6E6E6E"/>
    <a:srgbClr val="595959"/>
    <a:srgbClr val="3C9C2A"/>
    <a:srgbClr val="18453B"/>
    <a:srgbClr val="F3EDDB"/>
    <a:srgbClr val="C3C1A3"/>
    <a:srgbClr val="CACED6"/>
    <a:srgbClr val="550056"/>
    <a:srgbClr val="7D9D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0" autoAdjust="0"/>
    <p:restoredTop sz="88838" autoAdjust="0"/>
  </p:normalViewPr>
  <p:slideViewPr>
    <p:cSldViewPr showGuides="1">
      <p:cViewPr varScale="1">
        <p:scale>
          <a:sx n="100" d="100"/>
          <a:sy n="100" d="100"/>
        </p:scale>
        <p:origin x="2022" y="78"/>
      </p:cViewPr>
      <p:guideLst>
        <p:guide orient="horz" pos="3696"/>
        <p:guide orient="horz" pos="432"/>
        <p:guide orient="horz" pos="4032"/>
        <p:guide orient="horz" pos="3888"/>
        <p:guide orient="horz" pos="1008"/>
        <p:guide pos="720"/>
        <p:guide pos="1584"/>
        <p:guide pos="379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420"/>
    </p:cViewPr>
  </p:sorterViewPr>
  <p:notesViewPr>
    <p:cSldViewPr snapToGrid="0" snapToObjects="1">
      <p:cViewPr varScale="1">
        <p:scale>
          <a:sx n="122" d="100"/>
          <a:sy n="122" d="100"/>
        </p:scale>
        <p:origin x="-3376" y="-128"/>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1" y="0"/>
            <a:ext cx="3038475" cy="468951"/>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defTabSz="912813">
              <a:defRPr sz="1200" baseline="-25000">
                <a:latin typeface="Times" pitchFamily="-110" charset="0"/>
              </a:defRPr>
            </a:lvl1pPr>
          </a:lstStyle>
          <a:p>
            <a:pPr>
              <a:defRPr/>
            </a:pPr>
            <a:endParaRPr lang="en-US" dirty="0"/>
          </a:p>
        </p:txBody>
      </p:sp>
      <p:sp>
        <p:nvSpPr>
          <p:cNvPr id="54275" name="Rectangle 3"/>
          <p:cNvSpPr>
            <a:spLocks noGrp="1" noChangeArrowheads="1"/>
          </p:cNvSpPr>
          <p:nvPr>
            <p:ph type="dt" sz="quarter" idx="1"/>
          </p:nvPr>
        </p:nvSpPr>
        <p:spPr bwMode="auto">
          <a:xfrm>
            <a:off x="3971926" y="0"/>
            <a:ext cx="3038475" cy="468951"/>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lvl1pPr algn="r" defTabSz="912813">
              <a:defRPr sz="1200" baseline="-25000">
                <a:latin typeface="Times" pitchFamily="-110" charset="0"/>
              </a:defRPr>
            </a:lvl1pPr>
          </a:lstStyle>
          <a:p>
            <a:pPr>
              <a:defRPr/>
            </a:pPr>
            <a:fld id="{56F867AC-DB0C-AC45-A996-5E499A717C29}" type="datetime1">
              <a:rPr lang="en-US">
                <a:solidFill>
                  <a:srgbClr val="6E6E6E"/>
                </a:solidFill>
                <a:latin typeface="+mn-lt"/>
              </a:rPr>
              <a:pPr>
                <a:defRPr/>
              </a:pPr>
              <a:t>11/2/2016</a:t>
            </a:fld>
            <a:endParaRPr lang="en-US" dirty="0">
              <a:solidFill>
                <a:srgbClr val="6E6E6E"/>
              </a:solidFill>
              <a:latin typeface="+mn-lt"/>
            </a:endParaRPr>
          </a:p>
        </p:txBody>
      </p:sp>
      <p:sp>
        <p:nvSpPr>
          <p:cNvPr id="54276" name="Rectangle 4"/>
          <p:cNvSpPr>
            <a:spLocks noGrp="1" noChangeArrowheads="1"/>
          </p:cNvSpPr>
          <p:nvPr>
            <p:ph type="ftr" sz="quarter" idx="2"/>
          </p:nvPr>
        </p:nvSpPr>
        <p:spPr bwMode="auto">
          <a:xfrm>
            <a:off x="1" y="8903651"/>
            <a:ext cx="3038475" cy="468950"/>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lvl1pPr defTabSz="912813">
              <a:defRPr sz="1200" baseline="-25000">
                <a:latin typeface="Times" pitchFamily="-110" charset="0"/>
              </a:defRPr>
            </a:lvl1pPr>
          </a:lstStyle>
          <a:p>
            <a:pPr>
              <a:defRPr/>
            </a:pPr>
            <a:r>
              <a:rPr lang="en-US" dirty="0">
                <a:solidFill>
                  <a:srgbClr val="6E6E6E"/>
                </a:solidFill>
                <a:latin typeface="+mn-lt"/>
              </a:rPr>
              <a:t>© </a:t>
            </a:r>
            <a:r>
              <a:rPr lang="en-US" dirty="0" smtClean="0">
                <a:solidFill>
                  <a:srgbClr val="6E6E6E"/>
                </a:solidFill>
                <a:latin typeface="+mn-lt"/>
              </a:rPr>
              <a:t>Michigan </a:t>
            </a:r>
            <a:r>
              <a:rPr lang="en-US" dirty="0">
                <a:solidFill>
                  <a:srgbClr val="6E6E6E"/>
                </a:solidFill>
                <a:latin typeface="+mn-lt"/>
              </a:rPr>
              <a:t>State University Board of Trustees </a:t>
            </a:r>
          </a:p>
        </p:txBody>
      </p:sp>
      <p:sp>
        <p:nvSpPr>
          <p:cNvPr id="54277" name="Rectangle 5"/>
          <p:cNvSpPr>
            <a:spLocks noGrp="1" noChangeArrowheads="1"/>
          </p:cNvSpPr>
          <p:nvPr>
            <p:ph type="sldNum" sz="quarter" idx="3"/>
          </p:nvPr>
        </p:nvSpPr>
        <p:spPr bwMode="auto">
          <a:xfrm>
            <a:off x="3971926" y="8903651"/>
            <a:ext cx="3038475" cy="468950"/>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lvl1pPr algn="r" defTabSz="912813">
              <a:defRPr sz="1200" baseline="-25000">
                <a:latin typeface="Times" pitchFamily="-110" charset="0"/>
              </a:defRPr>
            </a:lvl1pPr>
          </a:lstStyle>
          <a:p>
            <a:pPr>
              <a:defRPr/>
            </a:pPr>
            <a:fld id="{148EE034-05E3-754B-A0C8-7BA9A0C50AF6}" type="slidenum">
              <a:rPr lang="en-US" b="1">
                <a:solidFill>
                  <a:srgbClr val="6E6E6E"/>
                </a:solidFill>
                <a:latin typeface="+mn-lt"/>
              </a:rPr>
              <a:pPr>
                <a:defRPr/>
              </a:pPr>
              <a:t>‹#›</a:t>
            </a:fld>
            <a:endParaRPr lang="en-US" b="1" dirty="0">
              <a:solidFill>
                <a:srgbClr val="6E6E6E"/>
              </a:solidFill>
              <a:latin typeface="+mn-lt"/>
            </a:endParaRPr>
          </a:p>
        </p:txBody>
      </p:sp>
      <p:pic>
        <p:nvPicPr>
          <p:cNvPr id="6" name="Picture 5" descr="Logo for Michigan State University | University Outreach and Engagement"/>
          <p:cNvPicPr>
            <a:picLocks noChangeAspect="1"/>
          </p:cNvPicPr>
          <p:nvPr/>
        </p:nvPicPr>
        <p:blipFill>
          <a:blip r:embed="rId2" cstate="print"/>
          <a:srcRect r="8183"/>
          <a:stretch>
            <a:fillRect/>
          </a:stretch>
        </p:blipFill>
        <p:spPr bwMode="auto">
          <a:xfrm>
            <a:off x="76201" y="76824"/>
            <a:ext cx="1824555" cy="283231"/>
          </a:xfrm>
          <a:prstGeom prst="rect">
            <a:avLst/>
          </a:prstGeom>
          <a:noFill/>
          <a:ln w="9525">
            <a:noFill/>
            <a:miter lim="800000"/>
            <a:headEnd/>
            <a:tailEnd/>
          </a:ln>
        </p:spPr>
      </p:pic>
    </p:spTree>
    <p:extLst>
      <p:ext uri="{BB962C8B-B14F-4D97-AF65-F5344CB8AC3E}">
        <p14:creationId xmlns:p14="http://schemas.microsoft.com/office/powerpoint/2010/main" val="4274186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038475" cy="468951"/>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defTabSz="913743">
              <a:defRPr sz="1200">
                <a:latin typeface="Times" pitchFamily="-110" charset="0"/>
                <a:ea typeface="+mn-ea"/>
                <a:cs typeface="+mn-cs"/>
              </a:defRPr>
            </a:lvl1pPr>
          </a:lstStyle>
          <a:p>
            <a:pPr>
              <a:defRPr/>
            </a:pPr>
            <a:endParaRPr lang="en-US"/>
          </a:p>
        </p:txBody>
      </p:sp>
      <p:sp>
        <p:nvSpPr>
          <p:cNvPr id="28675" name="Rectangle 3"/>
          <p:cNvSpPr>
            <a:spLocks noGrp="1" noChangeArrowheads="1"/>
          </p:cNvSpPr>
          <p:nvPr>
            <p:ph type="dt" idx="1"/>
          </p:nvPr>
        </p:nvSpPr>
        <p:spPr bwMode="auto">
          <a:xfrm>
            <a:off x="3970339" y="0"/>
            <a:ext cx="3038475" cy="468951"/>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lvl1pPr algn="r" defTabSz="912813">
              <a:defRPr sz="900">
                <a:solidFill>
                  <a:srgbClr val="6E6E6E"/>
                </a:solidFill>
                <a:latin typeface="+mn-lt"/>
              </a:defRPr>
            </a:lvl1pPr>
          </a:lstStyle>
          <a:p>
            <a:pPr>
              <a:defRPr/>
            </a:pPr>
            <a:fld id="{44D448E1-F97F-DE49-83D1-5288F94BA04B}" type="datetime1">
              <a:rPr lang="en-US" smtClean="0"/>
              <a:pPr>
                <a:defRPr/>
              </a:pPr>
              <a:t>11/2/2016</a:t>
            </a:fld>
            <a:endParaRPr lang="en-US"/>
          </a:p>
        </p:txBody>
      </p:sp>
      <p:sp>
        <p:nvSpPr>
          <p:cNvPr id="16388" name="Rectangle 4"/>
          <p:cNvSpPr>
            <a:spLocks noGrp="1" noRot="1" noChangeAspect="1" noChangeArrowheads="1" noTextEdit="1"/>
          </p:cNvSpPr>
          <p:nvPr>
            <p:ph type="sldImg" idx="2"/>
          </p:nvPr>
        </p:nvSpPr>
        <p:spPr bwMode="auto">
          <a:xfrm>
            <a:off x="1163638" y="703263"/>
            <a:ext cx="4686300" cy="3514725"/>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675" y="4452626"/>
            <a:ext cx="5607050" cy="421735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8678" name="Rectangle 6"/>
          <p:cNvSpPr>
            <a:spLocks noGrp="1" noChangeArrowheads="1"/>
          </p:cNvSpPr>
          <p:nvPr>
            <p:ph type="ftr" sz="quarter" idx="4"/>
          </p:nvPr>
        </p:nvSpPr>
        <p:spPr bwMode="auto">
          <a:xfrm>
            <a:off x="1" y="8902049"/>
            <a:ext cx="3038475" cy="468951"/>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lvl1pPr defTabSz="912813">
              <a:defRPr sz="900">
                <a:solidFill>
                  <a:srgbClr val="6E6E6E"/>
                </a:solidFill>
                <a:latin typeface="+mn-lt"/>
              </a:defRPr>
            </a:lvl1pPr>
          </a:lstStyle>
          <a:p>
            <a:pPr>
              <a:defRPr/>
            </a:pPr>
            <a:r>
              <a:rPr lang="en-US" dirty="0" smtClean="0"/>
              <a:t>© Michigan State University Board of Trustees </a:t>
            </a:r>
            <a:endParaRPr lang="en-US" dirty="0"/>
          </a:p>
        </p:txBody>
      </p:sp>
      <p:sp>
        <p:nvSpPr>
          <p:cNvPr id="28679" name="Rectangle 7"/>
          <p:cNvSpPr>
            <a:spLocks noGrp="1" noChangeArrowheads="1"/>
          </p:cNvSpPr>
          <p:nvPr>
            <p:ph type="sldNum" sz="quarter" idx="5"/>
          </p:nvPr>
        </p:nvSpPr>
        <p:spPr bwMode="auto">
          <a:xfrm>
            <a:off x="3970339" y="8902049"/>
            <a:ext cx="3038475" cy="468951"/>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lvl1pPr algn="r" defTabSz="912813">
              <a:defRPr sz="900" b="1">
                <a:solidFill>
                  <a:srgbClr val="6E6E6E"/>
                </a:solidFill>
                <a:latin typeface="+mn-lt"/>
              </a:defRPr>
            </a:lvl1pPr>
          </a:lstStyle>
          <a:p>
            <a:pPr>
              <a:defRPr/>
            </a:pPr>
            <a:fld id="{37C86F26-1376-514D-9177-319FD02AB5B1}" type="slidenum">
              <a:rPr lang="en-US" smtClean="0"/>
              <a:pPr>
                <a:defRPr/>
              </a:pPr>
              <a:t>‹#›</a:t>
            </a:fld>
            <a:endParaRPr lang="en-US" dirty="0"/>
          </a:p>
        </p:txBody>
      </p:sp>
      <p:pic>
        <p:nvPicPr>
          <p:cNvPr id="8" name="Picture 7" descr="Logo for Michigan State University | University Outreach and Engagement"/>
          <p:cNvPicPr>
            <a:picLocks noChangeAspect="1"/>
          </p:cNvPicPr>
          <p:nvPr/>
        </p:nvPicPr>
        <p:blipFill>
          <a:blip r:embed="rId2"/>
          <a:srcRect r="8183"/>
          <a:stretch>
            <a:fillRect/>
          </a:stretch>
        </p:blipFill>
        <p:spPr bwMode="auto">
          <a:xfrm>
            <a:off x="76201" y="76824"/>
            <a:ext cx="1824555" cy="283231"/>
          </a:xfrm>
          <a:prstGeom prst="rect">
            <a:avLst/>
          </a:prstGeom>
          <a:noFill/>
          <a:ln w="9525">
            <a:noFill/>
            <a:miter lim="800000"/>
            <a:headEnd/>
            <a:tailEnd/>
          </a:ln>
        </p:spPr>
      </p:pic>
    </p:spTree>
    <p:extLst>
      <p:ext uri="{BB962C8B-B14F-4D97-AF65-F5344CB8AC3E}">
        <p14:creationId xmlns:p14="http://schemas.microsoft.com/office/powerpoint/2010/main" val="24884673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rgbClr val="6E6E6E"/>
        </a:solidFill>
        <a:latin typeface="+mn-lt"/>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2pPr>
    <a:lvl3pPr marL="9144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3pPr>
    <a:lvl4pPr marL="13716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4pPr>
    <a:lvl5pPr marL="18288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a:t>
            </a:fld>
            <a:endParaRPr lang="en-US" dirty="0"/>
          </a:p>
        </p:txBody>
      </p:sp>
    </p:spTree>
    <p:extLst>
      <p:ext uri="{BB962C8B-B14F-4D97-AF65-F5344CB8AC3E}">
        <p14:creationId xmlns:p14="http://schemas.microsoft.com/office/powerpoint/2010/main" val="157042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10</a:t>
            </a:fld>
            <a:endParaRPr lang="en-US" dirty="0"/>
          </a:p>
        </p:txBody>
      </p:sp>
    </p:spTree>
    <p:extLst>
      <p:ext uri="{BB962C8B-B14F-4D97-AF65-F5344CB8AC3E}">
        <p14:creationId xmlns:p14="http://schemas.microsoft.com/office/powerpoint/2010/main" val="357414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Note: Abacus tool is accessible</a:t>
            </a:r>
            <a:endParaRPr lang="en-US"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11</a:t>
            </a:fld>
            <a:endParaRPr lang="en-US" dirty="0"/>
          </a:p>
        </p:txBody>
      </p:sp>
    </p:spTree>
    <p:extLst>
      <p:ext uri="{BB962C8B-B14F-4D97-AF65-F5344CB8AC3E}">
        <p14:creationId xmlns:p14="http://schemas.microsoft.com/office/powerpoint/2010/main" val="3901463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Note: photos</a:t>
            </a:r>
            <a:r>
              <a:rPr lang="en-US" baseline="0" dirty="0" smtClean="0"/>
              <a:t> are accessible.</a:t>
            </a:r>
            <a:endParaRPr lang="en-US"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12</a:t>
            </a:fld>
            <a:endParaRPr lang="en-US" dirty="0"/>
          </a:p>
        </p:txBody>
      </p:sp>
    </p:spTree>
    <p:extLst>
      <p:ext uri="{BB962C8B-B14F-4D97-AF65-F5344CB8AC3E}">
        <p14:creationId xmlns:p14="http://schemas.microsoft.com/office/powerpoint/2010/main" val="229696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Structure—2</a:t>
            </a:r>
            <a:r>
              <a:rPr lang="en-US" baseline="30000" dirty="0" smtClean="0"/>
              <a:t>nd</a:t>
            </a:r>
            <a:r>
              <a:rPr lang="en-US" baseline="0" dirty="0" smtClean="0"/>
              <a:t> type </a:t>
            </a:r>
            <a:endParaRPr lang="en-US" dirty="0" smtClean="0"/>
          </a:p>
          <a:p>
            <a:r>
              <a:rPr lang="en-US" dirty="0" smtClean="0"/>
              <a:t>Partnership</a:t>
            </a:r>
            <a:r>
              <a:rPr lang="en-US" baseline="0" dirty="0" smtClean="0"/>
              <a:t> Map</a:t>
            </a:r>
          </a:p>
          <a:p>
            <a:r>
              <a:rPr lang="en-US" baseline="0" dirty="0" smtClean="0"/>
              <a:t>Duration—one-two years</a:t>
            </a:r>
          </a:p>
          <a:p>
            <a:r>
              <a:rPr lang="en-US" baseline="0" dirty="0" smtClean="0"/>
              <a:t>Intensity of activity—varied, sometimes very intense (at the show), but lots of down time in between</a:t>
            </a:r>
          </a:p>
          <a:p>
            <a:endParaRPr lang="en-US" dirty="0"/>
          </a:p>
        </p:txBody>
      </p:sp>
      <p:sp>
        <p:nvSpPr>
          <p:cNvPr id="4" name="Footer Placeholder 3"/>
          <p:cNvSpPr>
            <a:spLocks noGrp="1"/>
          </p:cNvSpPr>
          <p:nvPr>
            <p:ph type="ftr" sz="quarter" idx="10"/>
          </p:nvPr>
        </p:nvSpPr>
        <p:spPr/>
        <p:txBody>
          <a:bodyPr/>
          <a:lstStyle/>
          <a:p>
            <a:pPr>
              <a:defRPr/>
            </a:pPr>
            <a:r>
              <a:rPr lang="en-US" smtClean="0"/>
              <a:t>© 2014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60EF7E4D-2559-4E62-8EC1-D9F57F9745B4}" type="slidenum">
              <a:rPr lang="en-US" smtClean="0"/>
              <a:pPr>
                <a:defRPr/>
              </a:pPr>
              <a:t>13</a:t>
            </a:fld>
            <a:endParaRPr lang="en-US"/>
          </a:p>
        </p:txBody>
      </p:sp>
    </p:spTree>
    <p:extLst>
      <p:ext uri="{BB962C8B-B14F-4D97-AF65-F5344CB8AC3E}">
        <p14:creationId xmlns:p14="http://schemas.microsoft.com/office/powerpoint/2010/main" val="3237404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Abacus is accessible.</a:t>
            </a:r>
            <a:endParaRPr lang="en-US"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14</a:t>
            </a:fld>
            <a:endParaRPr lang="en-US" dirty="0"/>
          </a:p>
        </p:txBody>
      </p:sp>
    </p:spTree>
    <p:extLst>
      <p:ext uri="{BB962C8B-B14F-4D97-AF65-F5344CB8AC3E}">
        <p14:creationId xmlns:p14="http://schemas.microsoft.com/office/powerpoint/2010/main" val="2947236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18</a:t>
            </a:fld>
            <a:endParaRPr lang="en-US" dirty="0"/>
          </a:p>
        </p:txBody>
      </p:sp>
    </p:spTree>
    <p:extLst>
      <p:ext uri="{BB962C8B-B14F-4D97-AF65-F5344CB8AC3E}">
        <p14:creationId xmlns:p14="http://schemas.microsoft.com/office/powerpoint/2010/main" val="346426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smtClean="0"/>
              <a:t>In reality, the GRAND Learning Network is more than a “train the trainer program,” it is a</a:t>
            </a:r>
            <a:r>
              <a:rPr lang="en-US" b="0" baseline="0" dirty="0" smtClean="0"/>
              <a:t> complex network of hub-level relationships between MSU and Teacher Leaders, local community partners as well as regional and state partners, and most of all, the students themselves, who have voice and ownership of what conservation stewardship projects get done with community partners and MSU’s “guide on the side” support.</a:t>
            </a:r>
            <a:endParaRPr lang="en-US" b="0" dirty="0" smtClean="0"/>
          </a:p>
          <a:p>
            <a:endParaRPr lang="en-US" b="0" dirty="0" smtClean="0"/>
          </a:p>
          <a:p>
            <a:endParaRPr lang="en-US" b="0" dirty="0" smtClean="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19</a:t>
            </a:fld>
            <a:endParaRPr lang="en-US" dirty="0"/>
          </a:p>
        </p:txBody>
      </p:sp>
    </p:spTree>
    <p:extLst>
      <p:ext uri="{BB962C8B-B14F-4D97-AF65-F5344CB8AC3E}">
        <p14:creationId xmlns:p14="http://schemas.microsoft.com/office/powerpoint/2010/main" val="1406577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There are actually two layers of engagement in this case study.  </a:t>
            </a:r>
          </a:p>
          <a:p>
            <a:endParaRPr lang="en-US" b="0" baseline="0" dirty="0" smtClean="0"/>
          </a:p>
          <a:p>
            <a:r>
              <a:rPr lang="en-US" b="0" baseline="0" dirty="0" smtClean="0"/>
              <a:t>First layer: the MSU partners, regional and state partners, and teacher-leaders from local schools collaborate to identify opportunities, resources, and partners for professional development around environmental stewardship and the Great Lakes. Teacher-leaders are from grades K-8 who are interested in advancing education for their students in innovative ways, but do not hold formal leadership positions in their schools, such as principal or administrators. Instead, the teacher-leaders collaborate with HUB partners to develop innovative teaching/learning activities for their classrooms and schools.</a:t>
            </a:r>
          </a:p>
          <a:p>
            <a:endParaRPr lang="en-US" b="0" baseline="0" dirty="0" smtClean="0"/>
          </a:p>
          <a:p>
            <a:r>
              <a:rPr lang="en-US" b="0" baseline="0" dirty="0" smtClean="0"/>
              <a:t>Second layer: The HUB and Teacher-leaders provide professional development and training for interested teachers at each of the participating schools, including urban, suburban, and rural K-8 schools in mid-Michigan. At this level, the teacher-leaders and teachers at each individual school develop ongoing partnerships with local, nearby community partners who collaborate to involve students in watershed stewardship projects and learning in the community. </a:t>
            </a:r>
          </a:p>
          <a:p>
            <a:endParaRPr lang="en-US" b="0" baseline="0" dirty="0" smtClean="0"/>
          </a:p>
          <a:p>
            <a:r>
              <a:rPr lang="en-US" b="0" baseline="0" dirty="0" smtClean="0"/>
              <a:t>Left Photo shows Teacher Leaders and includes Margaret </a:t>
            </a:r>
            <a:r>
              <a:rPr lang="en-US" b="0" baseline="0" dirty="0" err="1" smtClean="0"/>
              <a:t>Holtschlag</a:t>
            </a:r>
            <a:r>
              <a:rPr lang="en-US" b="0" baseline="0" dirty="0" smtClean="0"/>
              <a:t>, who is the teacher co-PI in this ongoing work in the GRAND Learning Network (she is second from the left).  </a:t>
            </a:r>
          </a:p>
          <a:p>
            <a:r>
              <a:rPr lang="en-US" b="0" baseline="0" dirty="0" smtClean="0"/>
              <a:t>Upper Right Photo: teacher Lisa Weise shares maps about the local watershed made specifically for her students by the Ingham County Drain Commissioner’s office, one of her many community partners.  </a:t>
            </a:r>
          </a:p>
          <a:p>
            <a:r>
              <a:rPr lang="en-US" b="0" baseline="0" dirty="0" smtClean="0"/>
              <a:t>Lower Right Photo: students removing invasive garlic mustard plants from the site of their community partner – a local nature center (</a:t>
            </a:r>
            <a:r>
              <a:rPr lang="en-US" b="0" baseline="0" dirty="0" err="1" smtClean="0"/>
              <a:t>Fenner</a:t>
            </a:r>
            <a:r>
              <a:rPr lang="en-US" b="0" baseline="0" dirty="0" smtClean="0"/>
              <a:t> Nature Center). </a:t>
            </a:r>
          </a:p>
          <a:p>
            <a:endParaRPr lang="en-US"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20</a:t>
            </a:fld>
            <a:endParaRPr lang="en-US" dirty="0"/>
          </a:p>
        </p:txBody>
      </p:sp>
    </p:spTree>
    <p:extLst>
      <p:ext uri="{BB962C8B-B14F-4D97-AF65-F5344CB8AC3E}">
        <p14:creationId xmlns:p14="http://schemas.microsoft.com/office/powerpoint/2010/main" val="2172237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21</a:t>
            </a:fld>
            <a:endParaRPr lang="en-US" dirty="0"/>
          </a:p>
        </p:txBody>
      </p:sp>
    </p:spTree>
    <p:extLst>
      <p:ext uri="{BB962C8B-B14F-4D97-AF65-F5344CB8AC3E}">
        <p14:creationId xmlns:p14="http://schemas.microsoft.com/office/powerpoint/2010/main" val="169959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22</a:t>
            </a:fld>
            <a:endParaRPr lang="en-US" dirty="0"/>
          </a:p>
        </p:txBody>
      </p:sp>
    </p:spTree>
    <p:extLst>
      <p:ext uri="{BB962C8B-B14F-4D97-AF65-F5344CB8AC3E}">
        <p14:creationId xmlns:p14="http://schemas.microsoft.com/office/powerpoint/2010/main" val="41263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NOTES: </a:t>
            </a:r>
            <a:r>
              <a:rPr lang="en-US" sz="1200" i="1" kern="1200" dirty="0" smtClean="0">
                <a:solidFill>
                  <a:srgbClr val="6E6E6E"/>
                </a:solidFill>
                <a:effectLst/>
                <a:latin typeface="+mn-lt"/>
                <a:ea typeface="ＭＳ Ｐゴシック" pitchFamily="-110" charset="-128"/>
                <a:cs typeface="ＭＳ Ｐゴシック" pitchFamily="-110" charset="-128"/>
              </a:rPr>
              <a:t>Partner</a:t>
            </a:r>
            <a:r>
              <a:rPr lang="en-US" sz="1200" kern="1200" dirty="0" smtClean="0">
                <a:solidFill>
                  <a:srgbClr val="6E6E6E"/>
                </a:solidFill>
                <a:effectLst/>
                <a:latin typeface="+mn-lt"/>
                <a:ea typeface="ＭＳ Ｐゴシック" pitchFamily="-110" charset="-128"/>
                <a:cs typeface="ＭＳ Ｐゴシック" pitchFamily="-110" charset="-128"/>
              </a:rPr>
              <a:t>? </a:t>
            </a:r>
            <a:r>
              <a:rPr lang="en-US" sz="1200" i="1" kern="1200" dirty="0" smtClean="0">
                <a:solidFill>
                  <a:srgbClr val="6E6E6E"/>
                </a:solidFill>
                <a:effectLst/>
                <a:latin typeface="+mn-lt"/>
                <a:ea typeface="ＭＳ Ｐゴシック" pitchFamily="-110" charset="-128"/>
                <a:cs typeface="ＭＳ Ｐゴシック" pitchFamily="-110" charset="-128"/>
              </a:rPr>
              <a:t>Involve</a:t>
            </a:r>
            <a:r>
              <a:rPr lang="en-US" sz="1200" kern="1200" dirty="0" smtClean="0">
                <a:solidFill>
                  <a:srgbClr val="6E6E6E"/>
                </a:solidFill>
                <a:effectLst/>
                <a:latin typeface="+mn-lt"/>
                <a:ea typeface="ＭＳ Ｐゴシック" pitchFamily="-110" charset="-128"/>
                <a:cs typeface="ＭＳ Ｐゴシック" pitchFamily="-110" charset="-128"/>
              </a:rPr>
              <a:t>? </a:t>
            </a:r>
            <a:r>
              <a:rPr lang="en-US" sz="1200" i="1" kern="1200" dirty="0" smtClean="0">
                <a:solidFill>
                  <a:srgbClr val="6E6E6E"/>
                </a:solidFill>
                <a:effectLst/>
                <a:latin typeface="+mn-lt"/>
                <a:ea typeface="ＭＳ Ｐゴシック" pitchFamily="-110" charset="-128"/>
                <a:cs typeface="ＭＳ Ｐゴシック" pitchFamily="-110" charset="-128"/>
              </a:rPr>
              <a:t>Participate</a:t>
            </a:r>
            <a:r>
              <a:rPr lang="en-US" sz="1200" kern="1200" dirty="0" smtClean="0">
                <a:solidFill>
                  <a:srgbClr val="6E6E6E"/>
                </a:solidFill>
                <a:effectLst/>
                <a:latin typeface="+mn-lt"/>
                <a:ea typeface="ＭＳ Ｐゴシック" pitchFamily="-110" charset="-128"/>
                <a:cs typeface="ＭＳ Ｐゴシック" pitchFamily="-110" charset="-128"/>
              </a:rPr>
              <a:t>? </a:t>
            </a:r>
            <a:r>
              <a:rPr lang="en-US" sz="1200" i="1" kern="1200" dirty="0" smtClean="0">
                <a:solidFill>
                  <a:srgbClr val="6E6E6E"/>
                </a:solidFill>
                <a:effectLst/>
                <a:latin typeface="+mn-lt"/>
                <a:ea typeface="ＭＳ Ｐゴシック" pitchFamily="-110" charset="-128"/>
                <a:cs typeface="ＭＳ Ｐゴシック" pitchFamily="-110" charset="-128"/>
              </a:rPr>
              <a:t>Collaborate</a:t>
            </a:r>
            <a:r>
              <a:rPr lang="en-US" sz="1200" kern="1200" dirty="0" smtClean="0">
                <a:solidFill>
                  <a:srgbClr val="6E6E6E"/>
                </a:solidFill>
                <a:effectLst/>
                <a:latin typeface="+mn-lt"/>
                <a:ea typeface="ＭＳ Ｐゴシック" pitchFamily="-110" charset="-128"/>
                <a:cs typeface="ＭＳ Ｐゴシック" pitchFamily="-110" charset="-128"/>
              </a:rPr>
              <a:t>? </a:t>
            </a:r>
            <a:r>
              <a:rPr lang="en-US" sz="1200" i="1" kern="1200" dirty="0" smtClean="0">
                <a:solidFill>
                  <a:srgbClr val="6E6E6E"/>
                </a:solidFill>
                <a:effectLst/>
                <a:latin typeface="+mn-lt"/>
                <a:ea typeface="ＭＳ Ｐゴシック" pitchFamily="-110" charset="-128"/>
                <a:cs typeface="ＭＳ Ｐゴシック" pitchFamily="-110" charset="-128"/>
              </a:rPr>
              <a:t>Engage</a:t>
            </a:r>
            <a:r>
              <a:rPr lang="en-US" sz="1200" kern="1200" dirty="0" smtClean="0">
                <a:solidFill>
                  <a:srgbClr val="6E6E6E"/>
                </a:solidFill>
                <a:effectLst/>
                <a:latin typeface="+mn-lt"/>
                <a:ea typeface="ＭＳ Ｐゴシック" pitchFamily="-110" charset="-128"/>
                <a:cs typeface="ＭＳ Ｐゴシック" pitchFamily="-110" charset="-128"/>
              </a:rPr>
              <a:t>? These common community engagement words make it difficult to understand exactly how community partners have a voice</a:t>
            </a:r>
            <a:r>
              <a:rPr lang="en-US" sz="1200" kern="1200" baseline="0" dirty="0" smtClean="0">
                <a:solidFill>
                  <a:srgbClr val="6E6E6E"/>
                </a:solidFill>
                <a:effectLst/>
                <a:latin typeface="+mn-lt"/>
                <a:ea typeface="ＭＳ Ｐゴシック" pitchFamily="-110" charset="-128"/>
                <a:cs typeface="ＭＳ Ｐゴシック" pitchFamily="-110" charset="-128"/>
              </a:rPr>
              <a:t> in the decision-making processes and make </a:t>
            </a:r>
            <a:r>
              <a:rPr lang="en-US" sz="1200" kern="1200" dirty="0" smtClean="0">
                <a:solidFill>
                  <a:srgbClr val="6E6E6E"/>
                </a:solidFill>
                <a:effectLst/>
                <a:latin typeface="+mn-lt"/>
                <a:ea typeface="ＭＳ Ｐゴシック" pitchFamily="-110" charset="-128"/>
                <a:cs typeface="ＭＳ Ｐゴシック" pitchFamily="-110" charset="-128"/>
              </a:rPr>
              <a:t>contributions to the collaboration. </a:t>
            </a:r>
          </a:p>
          <a:p>
            <a:r>
              <a:rPr lang="en-US" sz="1200" kern="1200" dirty="0" smtClean="0">
                <a:solidFill>
                  <a:srgbClr val="6E6E6E"/>
                </a:solidFill>
                <a:effectLst/>
                <a:latin typeface="+mn-lt"/>
                <a:ea typeface="ＭＳ Ｐゴシック" pitchFamily="-110" charset="-128"/>
                <a:cs typeface="ＭＳ Ｐゴシック" pitchFamily="-110" charset="-128"/>
              </a:rPr>
              <a:t> </a:t>
            </a:r>
          </a:p>
          <a:p>
            <a:r>
              <a:rPr lang="en-US" sz="1200" kern="1200" dirty="0" smtClean="0">
                <a:solidFill>
                  <a:srgbClr val="6E6E6E"/>
                </a:solidFill>
                <a:effectLst/>
                <a:latin typeface="+mn-lt"/>
                <a:ea typeface="ＭＳ Ｐゴシック" pitchFamily="-110" charset="-128"/>
              </a:rPr>
              <a:t>NOTE: this slide is accessible</a:t>
            </a:r>
            <a:endParaRPr lang="en-US"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a:t>
            </a:fld>
            <a:endParaRPr lang="en-US" dirty="0"/>
          </a:p>
        </p:txBody>
      </p:sp>
    </p:spTree>
    <p:extLst>
      <p:ext uri="{BB962C8B-B14F-4D97-AF65-F5344CB8AC3E}">
        <p14:creationId xmlns:p14="http://schemas.microsoft.com/office/powerpoint/2010/main" val="3940300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23</a:t>
            </a:fld>
            <a:endParaRPr lang="en-US" dirty="0"/>
          </a:p>
        </p:txBody>
      </p:sp>
    </p:spTree>
    <p:extLst>
      <p:ext uri="{BB962C8B-B14F-4D97-AF65-F5344CB8AC3E}">
        <p14:creationId xmlns:p14="http://schemas.microsoft.com/office/powerpoint/2010/main" val="3019949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24</a:t>
            </a:fld>
            <a:endParaRPr lang="en-US" dirty="0"/>
          </a:p>
        </p:txBody>
      </p:sp>
    </p:spTree>
    <p:extLst>
      <p:ext uri="{BB962C8B-B14F-4D97-AF65-F5344CB8AC3E}">
        <p14:creationId xmlns:p14="http://schemas.microsoft.com/office/powerpoint/2010/main" val="2895833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25</a:t>
            </a:fld>
            <a:endParaRPr lang="en-US" dirty="0"/>
          </a:p>
        </p:txBody>
      </p:sp>
    </p:spTree>
    <p:extLst>
      <p:ext uri="{BB962C8B-B14F-4D97-AF65-F5344CB8AC3E}">
        <p14:creationId xmlns:p14="http://schemas.microsoft.com/office/powerpoint/2010/main" val="709021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SOFAR</a:t>
            </a:r>
            <a:r>
              <a:rPr lang="en-US" baseline="0" dirty="0" smtClean="0"/>
              <a:t> model is accessible.</a:t>
            </a:r>
            <a:endParaRPr lang="en-US"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26</a:t>
            </a:fld>
            <a:endParaRPr lang="en-US" dirty="0"/>
          </a:p>
        </p:txBody>
      </p:sp>
    </p:spTree>
    <p:extLst>
      <p:ext uri="{BB962C8B-B14F-4D97-AF65-F5344CB8AC3E}">
        <p14:creationId xmlns:p14="http://schemas.microsoft.com/office/powerpoint/2010/main" val="874460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NOTE: action research cycle</a:t>
            </a:r>
            <a:r>
              <a:rPr lang="en-US" baseline="0" dirty="0" smtClean="0"/>
              <a:t> loops are accessible.</a:t>
            </a:r>
            <a:endParaRPr lang="en-US"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27</a:t>
            </a:fld>
            <a:endParaRPr lang="en-US" dirty="0"/>
          </a:p>
        </p:txBody>
      </p:sp>
    </p:spTree>
    <p:extLst>
      <p:ext uri="{BB962C8B-B14F-4D97-AF65-F5344CB8AC3E}">
        <p14:creationId xmlns:p14="http://schemas.microsoft.com/office/powerpoint/2010/main" val="2039631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28</a:t>
            </a:fld>
            <a:endParaRPr lang="en-US" dirty="0"/>
          </a:p>
        </p:txBody>
      </p:sp>
    </p:spTree>
    <p:extLst>
      <p:ext uri="{BB962C8B-B14F-4D97-AF65-F5344CB8AC3E}">
        <p14:creationId xmlns:p14="http://schemas.microsoft.com/office/powerpoint/2010/main" val="940345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29</a:t>
            </a:fld>
            <a:endParaRPr lang="en-US" dirty="0"/>
          </a:p>
        </p:txBody>
      </p:sp>
    </p:spTree>
    <p:extLst>
      <p:ext uri="{BB962C8B-B14F-4D97-AF65-F5344CB8AC3E}">
        <p14:creationId xmlns:p14="http://schemas.microsoft.com/office/powerpoint/2010/main" val="3643611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30</a:t>
            </a:fld>
            <a:endParaRPr lang="en-US" dirty="0"/>
          </a:p>
        </p:txBody>
      </p:sp>
    </p:spTree>
    <p:extLst>
      <p:ext uri="{BB962C8B-B14F-4D97-AF65-F5344CB8AC3E}">
        <p14:creationId xmlns:p14="http://schemas.microsoft.com/office/powerpoint/2010/main" val="3518588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31</a:t>
            </a:fld>
            <a:endParaRPr lang="en-US" dirty="0"/>
          </a:p>
        </p:txBody>
      </p:sp>
    </p:spTree>
    <p:extLst>
      <p:ext uri="{BB962C8B-B14F-4D97-AF65-F5344CB8AC3E}">
        <p14:creationId xmlns:p14="http://schemas.microsoft.com/office/powerpoint/2010/main" val="1373565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32</a:t>
            </a:fld>
            <a:endParaRPr lang="en-US" dirty="0"/>
          </a:p>
        </p:txBody>
      </p:sp>
    </p:spTree>
    <p:extLst>
      <p:ext uri="{BB962C8B-B14F-4D97-AF65-F5344CB8AC3E}">
        <p14:creationId xmlns:p14="http://schemas.microsoft.com/office/powerpoint/2010/main" val="6173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scholars have addressed the issue of participation,</a:t>
            </a:r>
            <a:r>
              <a:rPr lang="en-US" baseline="0" dirty="0" smtClean="0"/>
              <a:t> focusing on the purposes, degrees—and have developed visuals, including ladders and continua, to describe various levels of community partner voice; however, none of these models explains the extent to which community partners have a say in decision making at various steps in community engagement processes. </a:t>
            </a:r>
          </a:p>
          <a:p>
            <a:endParaRPr lang="en-US" baseline="0" dirty="0" smtClean="0"/>
          </a:p>
          <a:p>
            <a:r>
              <a:rPr lang="en-US" baseline="0" dirty="0" smtClean="0"/>
              <a:t>We found this a limitation in our community engaged practice and in teaching about community engagement; so we developed the Collaboration Abacus Tool to help prevent misunderstandings and miscommunications about expectations in community engagement.</a:t>
            </a:r>
          </a:p>
          <a:p>
            <a:endParaRPr lang="en-US" baseline="0" dirty="0" smtClean="0"/>
          </a:p>
          <a:p>
            <a:r>
              <a:rPr lang="en-US" baseline="0" dirty="0" smtClean="0"/>
              <a:t>NOTE: this image is accessible.</a:t>
            </a:r>
            <a:endParaRPr lang="en-US"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a:t>
            </a:fld>
            <a:endParaRPr lang="en-US" dirty="0"/>
          </a:p>
        </p:txBody>
      </p:sp>
    </p:spTree>
    <p:extLst>
      <p:ext uri="{BB962C8B-B14F-4D97-AF65-F5344CB8AC3E}">
        <p14:creationId xmlns:p14="http://schemas.microsoft.com/office/powerpoint/2010/main" val="1214362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33</a:t>
            </a:fld>
            <a:endParaRPr lang="en-US" dirty="0"/>
          </a:p>
        </p:txBody>
      </p:sp>
    </p:spTree>
    <p:extLst>
      <p:ext uri="{BB962C8B-B14F-4D97-AF65-F5344CB8AC3E}">
        <p14:creationId xmlns:p14="http://schemas.microsoft.com/office/powerpoint/2010/main" val="240366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s://www.google.com/search?q=no+thank+you+image&amp;espv=2&amp;biw=1821&amp;bih=889&amp;source=lnms&amp;tbm=isch&amp;sa=X&amp;ved=0ahUKEwj3-uiRlc7OAhUKXR4KHfNuC40Q_AUIBigB&amp;dpr=0.75#imgdii=JaUrpqcXXyr3PM%3A%3BJaUrpqcXXyr3PM%3A%3BK3a93UBA3cAKKM%3A&amp;imgrc=JaUrpqcXXyr3PM%3A</a:t>
            </a:r>
          </a:p>
          <a:p>
            <a:endParaRPr lang="en-US" dirty="0" smtClean="0"/>
          </a:p>
          <a:p>
            <a:r>
              <a:rPr lang="en-US" dirty="0" smtClean="0"/>
              <a:t>Note: hand graphic</a:t>
            </a:r>
            <a:r>
              <a:rPr lang="en-US" baseline="0" dirty="0" smtClean="0"/>
              <a:t> is accessible.</a:t>
            </a:r>
            <a:endParaRPr lang="en-US" dirty="0" smtClean="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4</a:t>
            </a:fld>
            <a:endParaRPr lang="en-US" dirty="0"/>
          </a:p>
        </p:txBody>
      </p:sp>
    </p:spTree>
    <p:extLst>
      <p:ext uri="{BB962C8B-B14F-4D97-AF65-F5344CB8AC3E}">
        <p14:creationId xmlns:p14="http://schemas.microsoft.com/office/powerpoint/2010/main" val="153757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Abacus is accessible.</a:t>
            </a:r>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5</a:t>
            </a:fld>
            <a:endParaRPr lang="en-US" dirty="0"/>
          </a:p>
        </p:txBody>
      </p:sp>
    </p:spTree>
    <p:extLst>
      <p:ext uri="{BB962C8B-B14F-4D97-AF65-F5344CB8AC3E}">
        <p14:creationId xmlns:p14="http://schemas.microsoft.com/office/powerpoint/2010/main" val="49214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Note:</a:t>
            </a:r>
            <a:r>
              <a:rPr lang="en-US" baseline="0" dirty="0" smtClean="0"/>
              <a:t> Abacus is accessible.</a:t>
            </a:r>
            <a:endParaRPr lang="en-US"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6</a:t>
            </a:fld>
            <a:endParaRPr lang="en-US" dirty="0"/>
          </a:p>
        </p:txBody>
      </p:sp>
    </p:spTree>
    <p:extLst>
      <p:ext uri="{BB962C8B-B14F-4D97-AF65-F5344CB8AC3E}">
        <p14:creationId xmlns:p14="http://schemas.microsoft.com/office/powerpoint/2010/main" val="68854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stages do not always progress</a:t>
            </a:r>
            <a:r>
              <a:rPr lang="en-US" baseline="0" dirty="0" smtClean="0"/>
              <a:t> linearly statement go here? I’m thinking it could be deleted here &amp; mentioned on the </a:t>
            </a:r>
            <a:r>
              <a:rPr lang="en-US" baseline="0" dirty="0" err="1" smtClean="0"/>
              <a:t>Cavaeat’s</a:t>
            </a:r>
            <a:r>
              <a:rPr lang="en-US" baseline="0" dirty="0" smtClean="0"/>
              <a:t> slide later one.</a:t>
            </a:r>
          </a:p>
          <a:p>
            <a:r>
              <a:rPr lang="en-US" baseline="0" dirty="0" smtClean="0"/>
              <a:t>That would make for a cleaner lead in to the next three slides.</a:t>
            </a:r>
          </a:p>
          <a:p>
            <a:endParaRPr lang="en-US" baseline="0" dirty="0" smtClean="0"/>
          </a:p>
          <a:p>
            <a:r>
              <a:rPr lang="en-US" baseline="0" dirty="0" smtClean="0"/>
              <a:t>Note: Abacus Tool is Accessible.</a:t>
            </a:r>
            <a:endParaRPr lang="en-US"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7</a:t>
            </a:fld>
            <a:endParaRPr lang="en-US" dirty="0"/>
          </a:p>
        </p:txBody>
      </p:sp>
    </p:spTree>
    <p:extLst>
      <p:ext uri="{BB962C8B-B14F-4D97-AF65-F5344CB8AC3E}">
        <p14:creationId xmlns:p14="http://schemas.microsoft.com/office/powerpoint/2010/main" val="257172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HANDOUTS:  One</a:t>
            </a:r>
            <a:r>
              <a:rPr lang="en-US" baseline="0" dirty="0" smtClean="0"/>
              <a:t> for most types of CES.  We still need a good template for CE creative activities and other examples for CE Service and Practice.</a:t>
            </a:r>
            <a:endParaRPr lang="en-US" dirty="0"/>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8</a:t>
            </a:fld>
            <a:endParaRPr lang="en-US" dirty="0"/>
          </a:p>
        </p:txBody>
      </p:sp>
    </p:spTree>
    <p:extLst>
      <p:ext uri="{BB962C8B-B14F-4D97-AF65-F5344CB8AC3E}">
        <p14:creationId xmlns:p14="http://schemas.microsoft.com/office/powerpoint/2010/main" val="225376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9</a:t>
            </a:fld>
            <a:endParaRPr lang="en-US" dirty="0"/>
          </a:p>
        </p:txBody>
      </p:sp>
    </p:spTree>
    <p:extLst>
      <p:ext uri="{BB962C8B-B14F-4D97-AF65-F5344CB8AC3E}">
        <p14:creationId xmlns:p14="http://schemas.microsoft.com/office/powerpoint/2010/main" val="57557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Logo for Michigan State University | University Outreach and Engagement"/>
          <p:cNvPicPr>
            <a:picLocks noChangeAspect="1"/>
          </p:cNvPicPr>
          <p:nvPr userDrawn="1"/>
        </p:nvPicPr>
        <p:blipFill>
          <a:blip r:embed="rId3" cstate="print"/>
          <a:srcRect/>
          <a:stretch>
            <a:fillRect/>
          </a:stretch>
        </p:blipFill>
        <p:spPr bwMode="auto">
          <a:xfrm>
            <a:off x="457200" y="76200"/>
            <a:ext cx="4156365" cy="755704"/>
          </a:xfrm>
          <a:prstGeom prst="rect">
            <a:avLst/>
          </a:prstGeom>
          <a:noFill/>
          <a:ln w="9525">
            <a:noFill/>
            <a:miter lim="800000"/>
            <a:headEnd/>
            <a:tailEnd/>
          </a:ln>
        </p:spPr>
      </p:pic>
      <p:sp>
        <p:nvSpPr>
          <p:cNvPr id="76802" name="Rectangle 2"/>
          <p:cNvSpPr>
            <a:spLocks noGrp="1" noChangeArrowheads="1"/>
          </p:cNvSpPr>
          <p:nvPr>
            <p:ph type="ctrTitle" hasCustomPrompt="1"/>
          </p:nvPr>
        </p:nvSpPr>
        <p:spPr>
          <a:xfrm>
            <a:off x="685800" y="1219200"/>
            <a:ext cx="7772400" cy="2346960"/>
          </a:xfrm>
        </p:spPr>
        <p:txBody>
          <a:bodyPr anchor="b" anchorCtr="0"/>
          <a:lstStyle>
            <a:lvl1pPr>
              <a:lnSpc>
                <a:spcPct val="90000"/>
              </a:lnSpc>
              <a:defRPr sz="4000">
                <a:latin typeface="+mj-lt"/>
                <a:cs typeface="Georgia"/>
              </a:defRPr>
            </a:lvl1pPr>
          </a:lstStyle>
          <a:p>
            <a:r>
              <a:rPr lang="en-US" dirty="0" smtClean="0"/>
              <a:t>Click to edit Master Presentation Title</a:t>
            </a:r>
            <a:endParaRPr lang="en-US" dirty="0"/>
          </a:p>
        </p:txBody>
      </p:sp>
      <p:sp>
        <p:nvSpPr>
          <p:cNvPr id="76803" name="Rectangle 3"/>
          <p:cNvSpPr>
            <a:spLocks noGrp="1" noChangeArrowheads="1"/>
          </p:cNvSpPr>
          <p:nvPr>
            <p:ph type="subTitle" idx="1" hasCustomPrompt="1"/>
          </p:nvPr>
        </p:nvSpPr>
        <p:spPr>
          <a:xfrm>
            <a:off x="685800" y="3581400"/>
            <a:ext cx="7772400" cy="312274"/>
          </a:xfrm>
        </p:spPr>
        <p:txBody>
          <a:bodyPr/>
          <a:lstStyle>
            <a:lvl1pPr marL="0" indent="0">
              <a:buFontTx/>
              <a:buNone/>
              <a:defRPr sz="2000" b="1" baseline="0">
                <a:solidFill>
                  <a:schemeClr val="tx1">
                    <a:lumMod val="75000"/>
                  </a:schemeClr>
                </a:solidFill>
              </a:defRPr>
            </a:lvl1pPr>
          </a:lstStyle>
          <a:p>
            <a:r>
              <a:rPr lang="en-US" dirty="0" smtClean="0"/>
              <a:t>Click to edit Master Presenter Name</a:t>
            </a:r>
            <a:endParaRPr lang="en-US" dirty="0"/>
          </a:p>
        </p:txBody>
      </p:sp>
      <p:sp>
        <p:nvSpPr>
          <p:cNvPr id="3" name="Text Placeholder 2"/>
          <p:cNvSpPr>
            <a:spLocks noGrp="1"/>
          </p:cNvSpPr>
          <p:nvPr>
            <p:ph type="body" sz="quarter" idx="12" hasCustomPrompt="1"/>
          </p:nvPr>
        </p:nvSpPr>
        <p:spPr>
          <a:xfrm>
            <a:off x="685800" y="3893820"/>
            <a:ext cx="7772400" cy="449580"/>
          </a:xfrm>
        </p:spPr>
        <p:txBody>
          <a:bodyPr/>
          <a:lstStyle>
            <a:lvl1pPr marL="0" indent="0">
              <a:lnSpc>
                <a:spcPct val="90000"/>
              </a:lnSpc>
              <a:buNone/>
              <a:defRPr sz="1400" b="1" baseline="0">
                <a:solidFill>
                  <a:srgbClr val="6E6E6E"/>
                </a:solidFill>
              </a:defRPr>
            </a:lvl1pPr>
          </a:lstStyle>
          <a:p>
            <a:pPr lvl="0"/>
            <a:r>
              <a:rPr lang="en-US" dirty="0" smtClean="0"/>
              <a:t>Click to edit Master Presenter Title, and Department</a:t>
            </a:r>
          </a:p>
        </p:txBody>
      </p:sp>
      <p:sp>
        <p:nvSpPr>
          <p:cNvPr id="11" name="Text Placeholder 10"/>
          <p:cNvSpPr>
            <a:spLocks noGrp="1"/>
          </p:cNvSpPr>
          <p:nvPr>
            <p:ph type="body" sz="quarter" idx="13" hasCustomPrompt="1"/>
          </p:nvPr>
        </p:nvSpPr>
        <p:spPr>
          <a:xfrm>
            <a:off x="685800" y="5943600"/>
            <a:ext cx="7772400" cy="457200"/>
          </a:xfrm>
        </p:spPr>
        <p:txBody>
          <a:bodyPr/>
          <a:lstStyle>
            <a:lvl1pPr marL="0" indent="0">
              <a:lnSpc>
                <a:spcPct val="90000"/>
              </a:lnSpc>
              <a:buNone/>
              <a:defRPr sz="1200">
                <a:solidFill>
                  <a:srgbClr val="6E6E6E"/>
                </a:solidFill>
              </a:defRPr>
            </a:lvl1pPr>
          </a:lstStyle>
          <a:p>
            <a:pPr lvl="0"/>
            <a:r>
              <a:rPr lang="en-US" dirty="0" smtClean="0"/>
              <a:t>Click to edit Master Presentation Date</a:t>
            </a:r>
          </a:p>
        </p:txBody>
      </p:sp>
      <p:sp>
        <p:nvSpPr>
          <p:cNvPr id="5" name="Text Placeholder 4"/>
          <p:cNvSpPr>
            <a:spLocks noGrp="1"/>
          </p:cNvSpPr>
          <p:nvPr>
            <p:ph type="body" sz="quarter" idx="15" hasCustomPrompt="1"/>
          </p:nvPr>
        </p:nvSpPr>
        <p:spPr>
          <a:xfrm>
            <a:off x="685800" y="4343400"/>
            <a:ext cx="7772400" cy="251901"/>
          </a:xfrm>
        </p:spPr>
        <p:txBody>
          <a:bodyPr tIns="0" anchor="t" anchorCtr="0"/>
          <a:lstStyle>
            <a:lvl1pPr marL="0" indent="0">
              <a:buNone/>
              <a:defRPr sz="1400" baseline="0">
                <a:solidFill>
                  <a:srgbClr val="6E6E6E"/>
                </a:solidFill>
              </a:defRPr>
            </a:lvl1pPr>
            <a:lvl2pPr marL="457200" indent="0">
              <a:buNone/>
              <a:defRPr sz="1200">
                <a:solidFill>
                  <a:schemeClr val="tx1"/>
                </a:solidFill>
              </a:defRPr>
            </a:lvl2pPr>
            <a:lvl3pPr marL="914400" indent="0">
              <a:buNone/>
              <a:defRPr sz="1200">
                <a:solidFill>
                  <a:schemeClr val="tx1"/>
                </a:solidFill>
              </a:defRPr>
            </a:lvl3pPr>
            <a:lvl4pPr marL="1371600" indent="0">
              <a:buNone/>
              <a:defRPr sz="1200">
                <a:solidFill>
                  <a:schemeClr val="tx1"/>
                </a:solidFill>
              </a:defRPr>
            </a:lvl4pPr>
            <a:lvl5pPr marL="1828800" indent="0">
              <a:buNone/>
              <a:defRPr sz="1200">
                <a:solidFill>
                  <a:schemeClr val="tx1"/>
                </a:solidFill>
              </a:defRPr>
            </a:lvl5pPr>
          </a:lstStyle>
          <a:p>
            <a:pPr lvl="0"/>
            <a:r>
              <a:rPr lang="en-US" dirty="0" smtClean="0"/>
              <a:t>Click to edit Master Presenter Email</a:t>
            </a:r>
            <a:endParaRPr lang="en-US" dirty="0"/>
          </a:p>
        </p:txBody>
      </p:sp>
      <p:sp>
        <p:nvSpPr>
          <p:cNvPr id="6" name="Text Placeholder 5"/>
          <p:cNvSpPr>
            <a:spLocks noGrp="1"/>
          </p:cNvSpPr>
          <p:nvPr>
            <p:ph type="body" sz="quarter" idx="16" hasCustomPrompt="1"/>
          </p:nvPr>
        </p:nvSpPr>
        <p:spPr>
          <a:xfrm>
            <a:off x="685800" y="5410200"/>
            <a:ext cx="7772400" cy="260228"/>
          </a:xfrm>
        </p:spPr>
        <p:txBody>
          <a:bodyPr/>
          <a:lstStyle>
            <a:lvl1pPr marL="0" indent="0">
              <a:buNone/>
              <a:defRPr sz="1200" b="1" baseline="0">
                <a:solidFill>
                  <a:srgbClr val="6E6E6E"/>
                </a:solidFill>
              </a:defRPr>
            </a:lvl1pPr>
          </a:lstStyle>
          <a:p>
            <a:pPr lvl="0"/>
            <a:r>
              <a:rPr lang="en-US" dirty="0" smtClean="0"/>
              <a:t>Click to edit Master Event Title or Audience Name</a:t>
            </a:r>
            <a:endParaRPr lang="en-US" dirty="0"/>
          </a:p>
        </p:txBody>
      </p:sp>
      <p:sp>
        <p:nvSpPr>
          <p:cNvPr id="8" name="Text Placeholder 7"/>
          <p:cNvSpPr>
            <a:spLocks noGrp="1"/>
          </p:cNvSpPr>
          <p:nvPr>
            <p:ph type="body" sz="quarter" idx="17" hasCustomPrompt="1"/>
          </p:nvPr>
        </p:nvSpPr>
        <p:spPr>
          <a:xfrm>
            <a:off x="685800" y="5683372"/>
            <a:ext cx="7772400" cy="260228"/>
          </a:xfrm>
        </p:spPr>
        <p:txBody>
          <a:bodyPr/>
          <a:lstStyle>
            <a:lvl1pPr marL="0" indent="0">
              <a:buNone/>
              <a:defRPr sz="1200" baseline="0">
                <a:solidFill>
                  <a:srgbClr val="6E6E6E"/>
                </a:solidFill>
              </a:defRPr>
            </a:lvl1pPr>
          </a:lstStyle>
          <a:p>
            <a:pPr lvl="0"/>
            <a:r>
              <a:rPr lang="en-US" dirty="0" smtClean="0"/>
              <a:t>Click to edit Master Presentation Location</a:t>
            </a:r>
            <a:endParaRPr lang="en-US" dirty="0"/>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943600" y="6485514"/>
            <a:ext cx="3200400" cy="353943"/>
          </a:xfrm>
          <a:prstGeom prst="rect">
            <a:avLst/>
          </a:prstGeom>
          <a:noFill/>
          <a:ln w="9525">
            <a:noFill/>
            <a:miter lim="800000"/>
            <a:headEnd/>
            <a:tailEnd/>
          </a:ln>
        </p:spPr>
        <p:txBody>
          <a:bodyPr wrap="square">
            <a:prstTxWarp prst="textNoShape">
              <a:avLst/>
            </a:prstTxWarp>
            <a:spAutoFit/>
          </a:bodyPr>
          <a:lstStyle/>
          <a:p>
            <a:r>
              <a:rPr lang="en-US" sz="800" dirty="0" smtClean="0">
                <a:solidFill>
                  <a:srgbClr val="6E6E6E"/>
                </a:solidFill>
                <a:latin typeface="+mn-lt"/>
                <a:ea typeface="Arial" pitchFamily="-110" charset="0"/>
                <a:cs typeface="Arial" pitchFamily="-110" charset="0"/>
              </a:rPr>
              <a:t>© Michigan </a:t>
            </a:r>
            <a:r>
              <a:rPr lang="en-US" sz="800" dirty="0">
                <a:solidFill>
                  <a:srgbClr val="6E6E6E"/>
                </a:solidFill>
                <a:latin typeface="+mn-lt"/>
                <a:ea typeface="Arial" pitchFamily="-110" charset="0"/>
                <a:cs typeface="Arial" pitchFamily="-110" charset="0"/>
              </a:rPr>
              <a:t>State University Board of Trustees</a:t>
            </a:r>
          </a:p>
          <a:p>
            <a:endParaRPr lang="en-US" sz="900" dirty="0">
              <a:solidFill>
                <a:srgbClr val="6E6E6E"/>
              </a:solidFill>
              <a:latin typeface="Arial" pitchFamily="-110" charset="0"/>
              <a:ea typeface="Arial" pitchFamily="-110" charset="0"/>
              <a:cs typeface="Arial" pitchFamily="-110" charset="0"/>
            </a:endParaRPr>
          </a:p>
        </p:txBody>
      </p:sp>
      <p:pic>
        <p:nvPicPr>
          <p:cNvPr id="5" name="Picture 5" descr="Logo for Michigan State University | University Outreach and Engagement"/>
          <p:cNvPicPr>
            <a:picLocks noChangeAspect="1"/>
          </p:cNvPicPr>
          <p:nvPr userDrawn="1"/>
        </p:nvPicPr>
        <p:blipFill>
          <a:blip r:embed="rId2" cstate="print"/>
          <a:srcRect r="8183"/>
          <a:stretch>
            <a:fillRect/>
          </a:stretch>
        </p:blipFill>
        <p:spPr bwMode="auto">
          <a:xfrm>
            <a:off x="6035040" y="6019800"/>
            <a:ext cx="2938463" cy="452438"/>
          </a:xfrm>
          <a:prstGeom prst="rect">
            <a:avLst/>
          </a:prstGeom>
          <a:noFill/>
          <a:ln w="9525">
            <a:noFill/>
            <a:miter lim="800000"/>
            <a:headEnd/>
            <a:tailEnd/>
          </a:ln>
        </p:spPr>
      </p:pic>
      <p:sp>
        <p:nvSpPr>
          <p:cNvPr id="6" name="TextBox 5"/>
          <p:cNvSpPr txBox="1"/>
          <p:nvPr userDrawn="1"/>
        </p:nvSpPr>
        <p:spPr>
          <a:xfrm>
            <a:off x="457200" y="3210580"/>
            <a:ext cx="4038600" cy="523220"/>
          </a:xfrm>
          <a:prstGeom prst="rect">
            <a:avLst/>
          </a:prstGeom>
          <a:noFill/>
        </p:spPr>
        <p:txBody>
          <a:bodyPr wrap="square" rtlCol="0">
            <a:spAutoFit/>
          </a:bodyPr>
          <a:lstStyle/>
          <a:p>
            <a:r>
              <a:rPr lang="en-US" sz="1400" b="1" dirty="0" smtClean="0">
                <a:solidFill>
                  <a:srgbClr val="6E6E6E"/>
                </a:solidFill>
                <a:latin typeface="+mn-lt"/>
              </a:rPr>
              <a:t>University</a:t>
            </a:r>
            <a:r>
              <a:rPr lang="en-US" sz="1400" b="1" baseline="0" dirty="0" smtClean="0">
                <a:solidFill>
                  <a:srgbClr val="6E6E6E"/>
                </a:solidFill>
                <a:latin typeface="+mn-lt"/>
              </a:rPr>
              <a:t> Outreach and Engagement</a:t>
            </a:r>
          </a:p>
          <a:p>
            <a:r>
              <a:rPr lang="en-US" sz="1400" b="0" dirty="0" smtClean="0">
                <a:solidFill>
                  <a:srgbClr val="6E6E6E"/>
                </a:solidFill>
                <a:latin typeface="+mn-lt"/>
              </a:rPr>
              <a:t>Michigan State University</a:t>
            </a:r>
          </a:p>
        </p:txBody>
      </p:sp>
      <p:sp>
        <p:nvSpPr>
          <p:cNvPr id="8" name="TextBox 7"/>
          <p:cNvSpPr txBox="1"/>
          <p:nvPr userDrawn="1"/>
        </p:nvSpPr>
        <p:spPr>
          <a:xfrm>
            <a:off x="457200" y="1981200"/>
            <a:ext cx="5486400" cy="523220"/>
          </a:xfrm>
          <a:prstGeom prst="rect">
            <a:avLst/>
          </a:prstGeom>
          <a:noFill/>
        </p:spPr>
        <p:txBody>
          <a:bodyPr wrap="square" rtlCol="0">
            <a:spAutoFit/>
          </a:bodyPr>
          <a:lstStyle/>
          <a:p>
            <a:r>
              <a:rPr lang="en-US" sz="2800" b="1" dirty="0" smtClean="0">
                <a:solidFill>
                  <a:srgbClr val="18453B"/>
                </a:solidFill>
                <a:latin typeface="+mj-lt"/>
              </a:rPr>
              <a:t>Contact Information</a:t>
            </a:r>
            <a:endParaRPr lang="en-US" sz="2800" dirty="0">
              <a:latin typeface="+mj-lt"/>
            </a:endParaRPr>
          </a:p>
        </p:txBody>
      </p:sp>
      <p:sp>
        <p:nvSpPr>
          <p:cNvPr id="10" name="Text Placeholder 9"/>
          <p:cNvSpPr>
            <a:spLocks noGrp="1"/>
          </p:cNvSpPr>
          <p:nvPr>
            <p:ph type="body" sz="quarter" idx="10" hasCustomPrompt="1"/>
          </p:nvPr>
        </p:nvSpPr>
        <p:spPr>
          <a:xfrm>
            <a:off x="457200" y="2971800"/>
            <a:ext cx="5486400" cy="304800"/>
          </a:xfrm>
        </p:spPr>
        <p:txBody>
          <a:bodyPr/>
          <a:lstStyle>
            <a:lvl1pPr marL="0" indent="0">
              <a:buFontTx/>
              <a:buNone/>
              <a:defRPr sz="1400" b="1" baseline="0">
                <a:solidFill>
                  <a:srgbClr val="6E6E6E"/>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your department name</a:t>
            </a:r>
            <a:endParaRPr lang="en-US" dirty="0"/>
          </a:p>
        </p:txBody>
      </p:sp>
      <p:sp>
        <p:nvSpPr>
          <p:cNvPr id="12" name="Text Placeholder 11"/>
          <p:cNvSpPr>
            <a:spLocks noGrp="1"/>
          </p:cNvSpPr>
          <p:nvPr>
            <p:ph type="body" sz="quarter" idx="11" hasCustomPrompt="1"/>
          </p:nvPr>
        </p:nvSpPr>
        <p:spPr>
          <a:xfrm>
            <a:off x="457200" y="2504420"/>
            <a:ext cx="5486400" cy="381000"/>
          </a:xfrm>
        </p:spPr>
        <p:txBody>
          <a:bodyPr/>
          <a:lstStyle>
            <a:lvl1pPr marL="0" indent="0">
              <a:buNone/>
              <a:defRPr sz="1800" b="1">
                <a:solidFill>
                  <a:schemeClr val="tx1"/>
                </a:solidFill>
              </a:defRPr>
            </a:lvl1pPr>
          </a:lstStyle>
          <a:p>
            <a:pPr lvl="0"/>
            <a:r>
              <a:rPr lang="en-US" dirty="0" smtClean="0"/>
              <a:t>Click to add your name</a:t>
            </a:r>
            <a:endParaRPr lang="en-US" dirty="0"/>
          </a:p>
        </p:txBody>
      </p:sp>
      <p:sp>
        <p:nvSpPr>
          <p:cNvPr id="3" name="Text Placeholder 2"/>
          <p:cNvSpPr>
            <a:spLocks noGrp="1"/>
          </p:cNvSpPr>
          <p:nvPr>
            <p:ph type="body" sz="quarter" idx="12" hasCustomPrompt="1"/>
          </p:nvPr>
        </p:nvSpPr>
        <p:spPr>
          <a:xfrm>
            <a:off x="457200" y="3733799"/>
            <a:ext cx="5486400" cy="911350"/>
          </a:xfrm>
        </p:spPr>
        <p:txBody>
          <a:bodyPr/>
          <a:lstStyle>
            <a:lvl1pPr marL="0" indent="0">
              <a:buNone/>
              <a:defRPr sz="1400" baseline="0">
                <a:solidFill>
                  <a:srgbClr val="6E6E6E"/>
                </a:solidFill>
              </a:defRPr>
            </a:lvl1pPr>
          </a:lstStyle>
          <a:p>
            <a:pPr lvl="0"/>
            <a:r>
              <a:rPr lang="en-US" dirty="0" smtClean="0"/>
              <a:t>Click to add your departmental address</a:t>
            </a:r>
          </a:p>
          <a:p>
            <a:pPr lvl="0"/>
            <a:endParaRPr lang="en-US" dirty="0" smtClean="0"/>
          </a:p>
        </p:txBody>
      </p:sp>
      <p:sp>
        <p:nvSpPr>
          <p:cNvPr id="14" name="Text Placeholder 13"/>
          <p:cNvSpPr>
            <a:spLocks noGrp="1"/>
          </p:cNvSpPr>
          <p:nvPr>
            <p:ph type="body" sz="quarter" idx="13" hasCustomPrompt="1"/>
          </p:nvPr>
        </p:nvSpPr>
        <p:spPr>
          <a:xfrm>
            <a:off x="457200" y="4648200"/>
            <a:ext cx="5486400" cy="1219200"/>
          </a:xfrm>
        </p:spPr>
        <p:txBody>
          <a:bodyPr/>
          <a:lstStyle>
            <a:lvl1pPr marL="0" indent="0">
              <a:lnSpc>
                <a:spcPct val="120000"/>
              </a:lnSpc>
              <a:spcBef>
                <a:spcPts val="0"/>
              </a:spcBef>
              <a:buNone/>
              <a:defRPr sz="1200" baseline="0">
                <a:solidFill>
                  <a:srgbClr val="6E6E6E"/>
                </a:solidFill>
              </a:defRPr>
            </a:lvl1pPr>
          </a:lstStyle>
          <a:p>
            <a:pPr lvl="0"/>
            <a:r>
              <a:rPr lang="en-US" dirty="0" smtClean="0"/>
              <a:t>Click to add your contact information. Suggested information to add:</a:t>
            </a:r>
            <a:br>
              <a:rPr lang="en-US" dirty="0" smtClean="0"/>
            </a:br>
            <a:r>
              <a:rPr lang="en-US" dirty="0" smtClean="0"/>
              <a:t>Phone:</a:t>
            </a:r>
            <a:br>
              <a:rPr lang="en-US" dirty="0" smtClean="0"/>
            </a:br>
            <a:r>
              <a:rPr lang="en-US" dirty="0" smtClean="0"/>
              <a:t>Fax:</a:t>
            </a:r>
            <a:br>
              <a:rPr lang="en-US" dirty="0" smtClean="0"/>
            </a:br>
            <a:r>
              <a:rPr lang="en-US" dirty="0" smtClean="0"/>
              <a:t>E-mail:</a:t>
            </a:r>
            <a:br>
              <a:rPr lang="en-US" dirty="0" smtClean="0"/>
            </a:br>
            <a:r>
              <a:rPr lang="en-US" dirty="0" smtClean="0"/>
              <a:t>Web:</a:t>
            </a:r>
          </a:p>
        </p:txBody>
      </p:sp>
    </p:spTree>
    <p:extLst>
      <p:ext uri="{BB962C8B-B14F-4D97-AF65-F5344CB8AC3E}">
        <p14:creationId xmlns:p14="http://schemas.microsoft.com/office/powerpoint/2010/main" val="3063114181"/>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772400" cy="1371600"/>
          </a:xfrm>
        </p:spPr>
        <p:txBody>
          <a:bodyPr anchor="b" anchorCtr="0"/>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685800" y="4114800"/>
            <a:ext cx="7772400" cy="1500187"/>
          </a:xfrm>
        </p:spPr>
        <p:txBody>
          <a:bodyPr anchor="t" anchorCtr="0"/>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title style</a:t>
            </a:r>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4237" y="1600200"/>
            <a:ext cx="3740727" cy="2286000"/>
          </a:xfrm>
        </p:spPr>
        <p:txBody>
          <a:bodyPr/>
          <a:lstStyle>
            <a:lvl1pPr>
              <a:defRPr sz="1800">
                <a:solidFill>
                  <a:srgbClr val="464646"/>
                </a:solidFill>
              </a:defRPr>
            </a:lvl1pPr>
            <a:lvl2pPr>
              <a:defRPr sz="1600">
                <a:solidFill>
                  <a:srgbClr val="464646"/>
                </a:solidFill>
              </a:defRPr>
            </a:lvl2pPr>
            <a:lvl3pPr>
              <a:defRPr sz="1400">
                <a:solidFill>
                  <a:srgbClr val="464646"/>
                </a:solidFill>
              </a:defRPr>
            </a:lvl3pPr>
            <a:lvl4pPr>
              <a:defRPr sz="1200">
                <a:solidFill>
                  <a:srgbClr val="464646"/>
                </a:solidFill>
              </a:defRPr>
            </a:lvl4pPr>
            <a:lvl5pPr>
              <a:defRPr sz="1100">
                <a:solidFill>
                  <a:srgbClr val="46464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037" y="1600200"/>
            <a:ext cx="3740727" cy="2286000"/>
          </a:xfrm>
        </p:spPr>
        <p:txBody>
          <a:bodyPr/>
          <a:lstStyle>
            <a:lvl1pPr>
              <a:defRPr sz="1800">
                <a:solidFill>
                  <a:srgbClr val="464646"/>
                </a:solidFill>
              </a:defRPr>
            </a:lvl1pPr>
            <a:lvl2pPr>
              <a:defRPr sz="1600">
                <a:solidFill>
                  <a:srgbClr val="464646"/>
                </a:solidFill>
              </a:defRPr>
            </a:lvl2pPr>
            <a:lvl3pPr>
              <a:defRPr sz="1400">
                <a:solidFill>
                  <a:srgbClr val="464646"/>
                </a:solidFill>
              </a:defRPr>
            </a:lvl3pPr>
            <a:lvl4pPr>
              <a:defRPr sz="1200">
                <a:solidFill>
                  <a:srgbClr val="464646"/>
                </a:solidFill>
              </a:defRPr>
            </a:lvl4pPr>
            <a:lvl5pPr>
              <a:defRPr sz="1100">
                <a:solidFill>
                  <a:srgbClr val="46464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464646"/>
                </a:solidFill>
              </a:defRPr>
            </a:lvl1pPr>
            <a:lvl2pPr>
              <a:defRPr sz="2000">
                <a:solidFill>
                  <a:srgbClr val="464646"/>
                </a:solidFill>
              </a:defRPr>
            </a:lvl2pPr>
            <a:lvl3pPr>
              <a:defRPr sz="1800">
                <a:solidFill>
                  <a:srgbClr val="464646"/>
                </a:solidFill>
              </a:defRPr>
            </a:lvl3pPr>
            <a:lvl4pPr>
              <a:defRPr sz="1600">
                <a:solidFill>
                  <a:srgbClr val="464646"/>
                </a:solidFill>
              </a:defRPr>
            </a:lvl4pPr>
            <a:lvl5pPr>
              <a:defRPr sz="1600">
                <a:solidFill>
                  <a:srgbClr val="464646"/>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464646"/>
                </a:solidFill>
              </a:defRPr>
            </a:lvl1pPr>
            <a:lvl2pPr>
              <a:defRPr sz="2000">
                <a:solidFill>
                  <a:srgbClr val="464646"/>
                </a:solidFill>
              </a:defRPr>
            </a:lvl2pPr>
            <a:lvl3pPr>
              <a:defRPr sz="1800">
                <a:solidFill>
                  <a:srgbClr val="464646"/>
                </a:solidFill>
              </a:defRPr>
            </a:lvl3pPr>
            <a:lvl4pPr>
              <a:defRPr sz="1600">
                <a:solidFill>
                  <a:srgbClr val="464646"/>
                </a:solidFill>
              </a:defRPr>
            </a:lvl4pPr>
            <a:lvl5pPr>
              <a:defRPr sz="1600">
                <a:solidFill>
                  <a:srgbClr val="464646"/>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457200" y="685800"/>
            <a:ext cx="8229600" cy="609600"/>
          </a:xfrm>
        </p:spPr>
        <p:txBody>
          <a:bodyPr/>
          <a:lstStyle/>
          <a:p>
            <a:r>
              <a:rPr lang="en-US" smtClean="0"/>
              <a:t>Click to edit Master title style</a:t>
            </a:r>
            <a:endParaRPr lang="en-US" dirty="0"/>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612775"/>
            <a:ext cx="8229600" cy="4114800"/>
          </a:xfrm>
        </p:spPr>
        <p:txBody>
          <a:bodyPr anchor="ctr" anchorCtr="1"/>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457200" y="5367338"/>
            <a:ext cx="82296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creen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nchor="ctr" anchorCtr="1"/>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hasCustomPrompt="1"/>
          </p:nvPr>
        </p:nvSpPr>
        <p:spPr>
          <a:xfrm>
            <a:off x="0" y="6291075"/>
            <a:ext cx="9144000" cy="566925"/>
          </a:xfrm>
          <a:solidFill>
            <a:schemeClr val="tx1">
              <a:lumMod val="50000"/>
              <a:alpha val="91000"/>
            </a:schemeClr>
          </a:solidFill>
        </p:spPr>
        <p:txBody>
          <a:bodyPr tIns="91440" bIns="91440" anchor="t" anchorCtr="0"/>
          <a:lstStyle>
            <a:lvl1pPr marL="0" indent="0">
              <a:buNone/>
              <a:defRPr sz="9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photo caption</a:t>
            </a:r>
          </a:p>
        </p:txBody>
      </p:sp>
    </p:spTree>
    <p:extLst>
      <p:ext uri="{BB962C8B-B14F-4D97-AF65-F5344CB8AC3E}">
        <p14:creationId xmlns:p14="http://schemas.microsoft.com/office/powerpoint/2010/main" val="3126454758"/>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457200" y="6858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12"/>
          <p:cNvSpPr>
            <a:spLocks noGrp="1" noChangeArrowheads="1"/>
          </p:cNvSpPr>
          <p:nvPr>
            <p:ph type="body" idx="1"/>
          </p:nvPr>
        </p:nvSpPr>
        <p:spPr bwMode="auto">
          <a:xfrm>
            <a:off x="457200" y="1600200"/>
            <a:ext cx="8229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61" r:id="rId1"/>
    <p:sldLayoutId id="2147483849" r:id="rId2"/>
    <p:sldLayoutId id="2147483851" r:id="rId3"/>
    <p:sldLayoutId id="2147483852" r:id="rId4"/>
    <p:sldLayoutId id="2147483853" r:id="rId5"/>
    <p:sldLayoutId id="2147483854" r:id="rId6"/>
    <p:sldLayoutId id="2147483855" r:id="rId7"/>
    <p:sldLayoutId id="2147483857" r:id="rId8"/>
    <p:sldLayoutId id="2147483862" r:id="rId9"/>
    <p:sldLayoutId id="2147483863" r:id="rId10"/>
  </p:sldLayoutIdLst>
  <p:transition spd="med">
    <p:wipe/>
  </p:transition>
  <p:timing>
    <p:tnLst>
      <p:par>
        <p:cTn id="1" dur="indefinite" restart="never" nodeType="tmRoot"/>
      </p:par>
    </p:tnLst>
  </p:timing>
  <p:hf sldNum="0" hdr="0" ftr="0" dt="0"/>
  <p:txStyles>
    <p:titleStyle>
      <a:lvl1pPr algn="l" rtl="0" eaLnBrk="1" fontAlgn="base" hangingPunct="1">
        <a:spcBef>
          <a:spcPct val="0"/>
        </a:spcBef>
        <a:spcAft>
          <a:spcPct val="0"/>
        </a:spcAft>
        <a:defRPr sz="3200" b="1">
          <a:solidFill>
            <a:srgbClr val="18453B"/>
          </a:solidFill>
          <a:latin typeface="+mj-lt"/>
          <a:ea typeface="ＭＳ Ｐゴシック" pitchFamily="-110" charset="-128"/>
          <a:cs typeface="ＭＳ Ｐゴシック" pitchFamily="-110" charset="-128"/>
        </a:defRPr>
      </a:lvl1pPr>
      <a:lvl2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2pPr>
      <a:lvl3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3pPr>
      <a:lvl4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4pPr>
      <a:lvl5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200" b="1">
          <a:solidFill>
            <a:srgbClr val="476903"/>
          </a:solidFill>
          <a:latin typeface="Times" pitchFamily="48" charset="0"/>
        </a:defRPr>
      </a:lvl6pPr>
      <a:lvl7pPr marL="914400" algn="l" rtl="0" eaLnBrk="1" fontAlgn="base" hangingPunct="1">
        <a:spcBef>
          <a:spcPct val="0"/>
        </a:spcBef>
        <a:spcAft>
          <a:spcPct val="0"/>
        </a:spcAft>
        <a:defRPr sz="3200" b="1">
          <a:solidFill>
            <a:srgbClr val="476903"/>
          </a:solidFill>
          <a:latin typeface="Times" pitchFamily="48" charset="0"/>
        </a:defRPr>
      </a:lvl7pPr>
      <a:lvl8pPr marL="1371600" algn="l" rtl="0" eaLnBrk="1" fontAlgn="base" hangingPunct="1">
        <a:spcBef>
          <a:spcPct val="0"/>
        </a:spcBef>
        <a:spcAft>
          <a:spcPct val="0"/>
        </a:spcAft>
        <a:defRPr sz="3200" b="1">
          <a:solidFill>
            <a:srgbClr val="476903"/>
          </a:solidFill>
          <a:latin typeface="Times" pitchFamily="48" charset="0"/>
        </a:defRPr>
      </a:lvl8pPr>
      <a:lvl9pPr marL="1828800" algn="l" rtl="0" eaLnBrk="1" fontAlgn="base" hangingPunct="1">
        <a:spcBef>
          <a:spcPct val="0"/>
        </a:spcBef>
        <a:spcAft>
          <a:spcPct val="0"/>
        </a:spcAft>
        <a:defRPr sz="3200" b="1">
          <a:solidFill>
            <a:srgbClr val="476903"/>
          </a:solidFill>
          <a:latin typeface="Times" pitchFamily="48"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14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12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660066"/>
          </a:solidFill>
          <a:latin typeface="+mn-lt"/>
        </a:defRPr>
      </a:lvl6pPr>
      <a:lvl7pPr marL="2971800" indent="-228600" algn="l" rtl="0" eaLnBrk="1" fontAlgn="base" hangingPunct="1">
        <a:spcBef>
          <a:spcPct val="20000"/>
        </a:spcBef>
        <a:spcAft>
          <a:spcPct val="0"/>
        </a:spcAft>
        <a:buChar char="»"/>
        <a:defRPr sz="1600">
          <a:solidFill>
            <a:srgbClr val="660066"/>
          </a:solidFill>
          <a:latin typeface="+mn-lt"/>
        </a:defRPr>
      </a:lvl7pPr>
      <a:lvl8pPr marL="3429000" indent="-228600" algn="l" rtl="0" eaLnBrk="1" fontAlgn="base" hangingPunct="1">
        <a:spcBef>
          <a:spcPct val="20000"/>
        </a:spcBef>
        <a:spcAft>
          <a:spcPct val="0"/>
        </a:spcAft>
        <a:buChar char="»"/>
        <a:defRPr sz="1600">
          <a:solidFill>
            <a:srgbClr val="660066"/>
          </a:solidFill>
          <a:latin typeface="+mn-lt"/>
        </a:defRPr>
      </a:lvl8pPr>
      <a:lvl9pPr marL="3886200" indent="-228600" algn="l" rtl="0" eaLnBrk="1" fontAlgn="base" hangingPunct="1">
        <a:spcBef>
          <a:spcPct val="20000"/>
        </a:spcBef>
        <a:spcAft>
          <a:spcPct val="0"/>
        </a:spcAft>
        <a:buChar char="»"/>
        <a:defRPr sz="1600">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outreach@msu.edu"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outreach.ms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346960"/>
          </a:xfrm>
        </p:spPr>
        <p:txBody>
          <a:bodyPr/>
          <a:lstStyle/>
          <a:p>
            <a:r>
              <a:rPr lang="en-US" dirty="0" smtClean="0"/>
              <a:t>Degree of Collaboration Abacus: Visualization Tool Representing Community Partner Voice</a:t>
            </a:r>
            <a:endParaRPr lang="en-US" dirty="0"/>
          </a:p>
        </p:txBody>
      </p:sp>
      <p:sp>
        <p:nvSpPr>
          <p:cNvPr id="3" name="Subtitle 2"/>
          <p:cNvSpPr>
            <a:spLocks noGrp="1"/>
          </p:cNvSpPr>
          <p:nvPr>
            <p:ph type="subTitle" idx="1"/>
          </p:nvPr>
        </p:nvSpPr>
        <p:spPr>
          <a:xfrm>
            <a:off x="685800" y="3886200"/>
            <a:ext cx="7772400" cy="312274"/>
          </a:xfrm>
        </p:spPr>
        <p:txBody>
          <a:bodyPr/>
          <a:lstStyle/>
          <a:p>
            <a:r>
              <a:rPr lang="en-US" dirty="0" smtClean="0"/>
              <a:t>Diane M. Doberneck, Ph.D.</a:t>
            </a:r>
            <a:endParaRPr lang="en-US" dirty="0"/>
          </a:p>
        </p:txBody>
      </p:sp>
      <p:sp>
        <p:nvSpPr>
          <p:cNvPr id="4" name="Text Placeholder 3"/>
          <p:cNvSpPr>
            <a:spLocks noGrp="1"/>
          </p:cNvSpPr>
          <p:nvPr>
            <p:ph type="body" sz="quarter" idx="12"/>
          </p:nvPr>
        </p:nvSpPr>
        <p:spPr>
          <a:xfrm>
            <a:off x="685800" y="4198620"/>
            <a:ext cx="7772400" cy="449580"/>
          </a:xfrm>
        </p:spPr>
        <p:txBody>
          <a:bodyPr/>
          <a:lstStyle/>
          <a:p>
            <a:r>
              <a:rPr lang="en-US" dirty="0" smtClean="0"/>
              <a:t>Asst. Director, University Outreach and Engagement, Michigan State University</a:t>
            </a:r>
            <a:endParaRPr lang="en-US" dirty="0"/>
          </a:p>
        </p:txBody>
      </p:sp>
      <p:sp>
        <p:nvSpPr>
          <p:cNvPr id="5" name="Text Placeholder 4"/>
          <p:cNvSpPr>
            <a:spLocks noGrp="1"/>
          </p:cNvSpPr>
          <p:nvPr>
            <p:ph type="body" sz="quarter" idx="13"/>
          </p:nvPr>
        </p:nvSpPr>
        <p:spPr>
          <a:xfrm>
            <a:off x="685800" y="6248400"/>
            <a:ext cx="7772400" cy="457200"/>
          </a:xfrm>
        </p:spPr>
        <p:txBody>
          <a:bodyPr/>
          <a:lstStyle/>
          <a:p>
            <a:r>
              <a:rPr lang="en-US" sz="1400" dirty="0" smtClean="0"/>
              <a:t>October 16, 2016</a:t>
            </a:r>
            <a:endParaRPr lang="en-US" sz="1400" dirty="0"/>
          </a:p>
        </p:txBody>
      </p:sp>
      <p:sp>
        <p:nvSpPr>
          <p:cNvPr id="7" name="Text Placeholder 6"/>
          <p:cNvSpPr>
            <a:spLocks noGrp="1"/>
          </p:cNvSpPr>
          <p:nvPr>
            <p:ph type="body" sz="quarter" idx="16"/>
          </p:nvPr>
        </p:nvSpPr>
        <p:spPr>
          <a:xfrm>
            <a:off x="685800" y="5715000"/>
            <a:ext cx="7772400" cy="260228"/>
          </a:xfrm>
        </p:spPr>
        <p:txBody>
          <a:bodyPr/>
          <a:lstStyle/>
          <a:p>
            <a:r>
              <a:rPr lang="en-US" sz="1400" dirty="0" smtClean="0">
                <a:solidFill>
                  <a:schemeClr val="tx1"/>
                </a:solidFill>
              </a:rPr>
              <a:t>Engagement Scholarship Consortium Conference</a:t>
            </a:r>
            <a:endParaRPr lang="en-US" sz="1400" dirty="0">
              <a:solidFill>
                <a:schemeClr val="tx1"/>
              </a:solidFill>
            </a:endParaRPr>
          </a:p>
        </p:txBody>
      </p:sp>
      <p:sp>
        <p:nvSpPr>
          <p:cNvPr id="8" name="Text Placeholder 7"/>
          <p:cNvSpPr>
            <a:spLocks noGrp="1"/>
          </p:cNvSpPr>
          <p:nvPr>
            <p:ph type="body" sz="quarter" idx="17"/>
          </p:nvPr>
        </p:nvSpPr>
        <p:spPr>
          <a:xfrm>
            <a:off x="685800" y="5988172"/>
            <a:ext cx="7772400" cy="260228"/>
          </a:xfrm>
        </p:spPr>
        <p:txBody>
          <a:bodyPr/>
          <a:lstStyle/>
          <a:p>
            <a:r>
              <a:rPr lang="en-US" sz="1400" dirty="0" smtClean="0"/>
              <a:t>Omaha, Nebraska</a:t>
            </a:r>
            <a:endParaRPr lang="en-US" sz="1400" dirty="0"/>
          </a:p>
        </p:txBody>
      </p:sp>
      <p:sp>
        <p:nvSpPr>
          <p:cNvPr id="9" name="Subtitle 2"/>
          <p:cNvSpPr txBox="1">
            <a:spLocks/>
          </p:cNvSpPr>
          <p:nvPr/>
        </p:nvSpPr>
        <p:spPr bwMode="auto">
          <a:xfrm>
            <a:off x="685800" y="4572000"/>
            <a:ext cx="7772400" cy="31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000" b="1" baseline="0">
                <a:solidFill>
                  <a:schemeClr val="tx1">
                    <a:lumMod val="75000"/>
                  </a:schemeClr>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14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12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660066"/>
                </a:solidFill>
                <a:latin typeface="+mn-lt"/>
              </a:defRPr>
            </a:lvl6pPr>
            <a:lvl7pPr marL="2971800" indent="-228600" algn="l" rtl="0" eaLnBrk="1" fontAlgn="base" hangingPunct="1">
              <a:spcBef>
                <a:spcPct val="20000"/>
              </a:spcBef>
              <a:spcAft>
                <a:spcPct val="0"/>
              </a:spcAft>
              <a:buChar char="»"/>
              <a:defRPr sz="1600">
                <a:solidFill>
                  <a:srgbClr val="660066"/>
                </a:solidFill>
                <a:latin typeface="+mn-lt"/>
              </a:defRPr>
            </a:lvl7pPr>
            <a:lvl8pPr marL="3429000" indent="-228600" algn="l" rtl="0" eaLnBrk="1" fontAlgn="base" hangingPunct="1">
              <a:spcBef>
                <a:spcPct val="20000"/>
              </a:spcBef>
              <a:spcAft>
                <a:spcPct val="0"/>
              </a:spcAft>
              <a:buChar char="»"/>
              <a:defRPr sz="1600">
                <a:solidFill>
                  <a:srgbClr val="660066"/>
                </a:solidFill>
                <a:latin typeface="+mn-lt"/>
              </a:defRPr>
            </a:lvl8pPr>
            <a:lvl9pPr marL="3886200" indent="-228600" algn="l" rtl="0" eaLnBrk="1" fontAlgn="base" hangingPunct="1">
              <a:spcBef>
                <a:spcPct val="20000"/>
              </a:spcBef>
              <a:spcAft>
                <a:spcPct val="0"/>
              </a:spcAft>
              <a:buChar char="»"/>
              <a:defRPr sz="1600">
                <a:solidFill>
                  <a:srgbClr val="660066"/>
                </a:solidFill>
                <a:latin typeface="+mn-lt"/>
              </a:defRPr>
            </a:lvl9pPr>
          </a:lstStyle>
          <a:p>
            <a:r>
              <a:rPr lang="en-US" kern="0" dirty="0" smtClean="0"/>
              <a:t>Shari L. Dann, Ph.D.</a:t>
            </a:r>
            <a:endParaRPr lang="en-US" kern="0" dirty="0"/>
          </a:p>
        </p:txBody>
      </p:sp>
      <p:sp>
        <p:nvSpPr>
          <p:cNvPr id="10" name="Text Placeholder 3"/>
          <p:cNvSpPr>
            <a:spLocks noGrp="1"/>
          </p:cNvSpPr>
          <p:nvPr>
            <p:ph type="body" sz="quarter" idx="12"/>
          </p:nvPr>
        </p:nvSpPr>
        <p:spPr>
          <a:xfrm>
            <a:off x="685800" y="4884420"/>
            <a:ext cx="7772400" cy="449580"/>
          </a:xfrm>
        </p:spPr>
        <p:txBody>
          <a:bodyPr/>
          <a:lstStyle/>
          <a:p>
            <a:r>
              <a:rPr lang="en-US" dirty="0" err="1" smtClean="0"/>
              <a:t>Asc</a:t>
            </a:r>
            <a:r>
              <a:rPr lang="en-US" dirty="0" smtClean="0"/>
              <a:t>. Professor, Dept. of Community Sustainability, Michigan State University</a:t>
            </a:r>
            <a:endParaRPr lang="en-US" dirty="0"/>
          </a:p>
        </p:txBody>
      </p:sp>
    </p:spTree>
    <p:extLst>
      <p:ext uri="{BB962C8B-B14F-4D97-AF65-F5344CB8AC3E}">
        <p14:creationId xmlns:p14="http://schemas.microsoft.com/office/powerpoint/2010/main" val="4160258405"/>
      </p:ext>
    </p:extLst>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15400" cy="838200"/>
          </a:xfrm>
        </p:spPr>
        <p:txBody>
          <a:bodyPr/>
          <a:lstStyle/>
          <a:p>
            <a:pPr algn="ctr"/>
            <a:r>
              <a:rPr lang="en-US" sz="3000" dirty="0" smtClean="0"/>
              <a:t>CE Teaching &amp; Learning Not for Credit Abacus</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734910310"/>
              </p:ext>
            </p:extLst>
          </p:nvPr>
        </p:nvGraphicFramePr>
        <p:xfrm>
          <a:off x="37563" y="1338057"/>
          <a:ext cx="9072560" cy="5326869"/>
        </p:xfrm>
        <a:graphic>
          <a:graphicData uri="http://schemas.openxmlformats.org/drawingml/2006/table">
            <a:tbl>
              <a:tblPr firstRow="1" bandRow="1">
                <a:tableStyleId>{5C22544A-7EE6-4342-B048-85BDC9FD1C3A}</a:tableStyleId>
              </a:tblPr>
              <a:tblGrid>
                <a:gridCol w="4991637"/>
                <a:gridCol w="4080923"/>
              </a:tblGrid>
              <a:tr h="466572">
                <a:tc>
                  <a:txBody>
                    <a:bodyPr/>
                    <a:lstStyle/>
                    <a:p>
                      <a:r>
                        <a:rPr lang="en-US" sz="2000" dirty="0" smtClean="0"/>
                        <a:t>Steps</a:t>
                      </a:r>
                      <a:r>
                        <a:rPr lang="en-US" sz="2000" baseline="0" dirty="0" smtClean="0"/>
                        <a:t> </a:t>
                      </a:r>
                      <a:r>
                        <a:rPr lang="en-US" sz="2000" dirty="0" smtClean="0"/>
                        <a:t>in CE</a:t>
                      </a:r>
                      <a:r>
                        <a:rPr lang="en-US" sz="2000" baseline="0" dirty="0" smtClean="0"/>
                        <a:t> Teaching/Learning Process</a:t>
                      </a:r>
                      <a:endParaRPr lang="en-US" sz="2000" dirty="0">
                        <a:solidFill>
                          <a:schemeClr val="tx1"/>
                        </a:solidFill>
                      </a:endParaRPr>
                    </a:p>
                  </a:txBody>
                  <a:tcPr marT="45717" marB="45717"/>
                </a:tc>
                <a:tc>
                  <a:txBody>
                    <a:bodyPr/>
                    <a:lstStyle/>
                    <a:p>
                      <a:pPr algn="ctr"/>
                      <a:r>
                        <a:rPr lang="en-US" sz="2000" dirty="0" smtClean="0"/>
                        <a:t>Voice &amp; Responsibility</a:t>
                      </a:r>
                      <a:endParaRPr lang="en-US" sz="2000" dirty="0">
                        <a:solidFill>
                          <a:schemeClr val="tx1"/>
                        </a:solidFill>
                      </a:endParaRPr>
                    </a:p>
                  </a:txBody>
                  <a:tcPr marT="45717" marB="45717"/>
                </a:tc>
              </a:tr>
              <a:tr h="373869">
                <a:tc>
                  <a:txBody>
                    <a:bodyPr/>
                    <a:lstStyle/>
                    <a:p>
                      <a:endParaRPr lang="en-US" sz="1800" dirty="0"/>
                    </a:p>
                  </a:txBody>
                  <a:tcPr marT="45717" marB="45717"/>
                </a:tc>
                <a:tc>
                  <a:txBody>
                    <a:bodyPr/>
                    <a:lstStyle/>
                    <a:p>
                      <a:r>
                        <a:rPr lang="en-US" sz="1800" dirty="0" smtClean="0"/>
                        <a:t>Community                         University</a:t>
                      </a:r>
                      <a:endParaRPr lang="en-US" sz="1800" dirty="0"/>
                    </a:p>
                  </a:txBody>
                  <a:tcPr marT="45717" marB="45717"/>
                </a:tc>
              </a:tr>
              <a:tr h="373869">
                <a:tc>
                  <a:txBody>
                    <a:bodyPr/>
                    <a:lstStyle/>
                    <a:p>
                      <a:r>
                        <a:rPr lang="en-US" sz="1800" dirty="0" smtClean="0"/>
                        <a:t>1.   Identify</a:t>
                      </a:r>
                      <a:r>
                        <a:rPr lang="en-US" sz="1800" baseline="0" dirty="0" smtClean="0"/>
                        <a:t> community issue(s) &amp; assets</a:t>
                      </a:r>
                      <a:endParaRPr lang="en-US" sz="1800" dirty="0">
                        <a:solidFill>
                          <a:schemeClr val="tx1"/>
                        </a:solidFill>
                      </a:endParaRPr>
                    </a:p>
                  </a:txBody>
                  <a:tcPr marT="45717" marB="45717"/>
                </a:tc>
                <a:tc>
                  <a:txBody>
                    <a:bodyPr/>
                    <a:lstStyle/>
                    <a:p>
                      <a:endParaRPr lang="en-US" sz="1800" dirty="0"/>
                    </a:p>
                  </a:txBody>
                  <a:tcPr marT="45717" marB="45717"/>
                </a:tc>
              </a:tr>
              <a:tr h="373869">
                <a:tc>
                  <a:txBody>
                    <a:bodyPr/>
                    <a:lstStyle/>
                    <a:p>
                      <a:r>
                        <a:rPr lang="en-US" sz="1800" dirty="0" smtClean="0"/>
                        <a:t>2.   Identify</a:t>
                      </a:r>
                      <a:r>
                        <a:rPr lang="en-US" sz="1800" baseline="0" dirty="0" smtClean="0"/>
                        <a:t> context—time, setting</a:t>
                      </a:r>
                      <a:endParaRPr lang="en-US" sz="1800" dirty="0">
                        <a:solidFill>
                          <a:schemeClr val="tx1"/>
                        </a:solidFill>
                      </a:endParaRPr>
                    </a:p>
                  </a:txBody>
                  <a:tcPr marT="45717" marB="45717"/>
                </a:tc>
                <a:tc>
                  <a:txBody>
                    <a:bodyPr/>
                    <a:lstStyle/>
                    <a:p>
                      <a:endParaRPr lang="en-US" sz="1800" dirty="0"/>
                    </a:p>
                  </a:txBody>
                  <a:tcPr marT="45717" marB="45717"/>
                </a:tc>
              </a:tr>
              <a:tr h="373869">
                <a:tc>
                  <a:txBody>
                    <a:bodyPr/>
                    <a:lstStyle/>
                    <a:p>
                      <a:r>
                        <a:rPr lang="en-US" sz="1800" dirty="0" smtClean="0"/>
                        <a:t>3.   Understand</a:t>
                      </a:r>
                      <a:r>
                        <a:rPr lang="en-US" sz="1800" baseline="0" dirty="0" smtClean="0"/>
                        <a:t> learners’ needs</a:t>
                      </a:r>
                      <a:endParaRPr lang="en-US" sz="1800" dirty="0">
                        <a:solidFill>
                          <a:schemeClr val="tx1"/>
                        </a:solidFill>
                      </a:endParaRPr>
                    </a:p>
                  </a:txBody>
                  <a:tcPr marT="45717" marB="45717"/>
                </a:tc>
                <a:tc>
                  <a:txBody>
                    <a:bodyPr/>
                    <a:lstStyle/>
                    <a:p>
                      <a:endParaRPr lang="en-US" sz="1800"/>
                    </a:p>
                  </a:txBody>
                  <a:tcPr marT="45717" marB="45717"/>
                </a:tc>
              </a:tr>
              <a:tr h="373869">
                <a:tc>
                  <a:txBody>
                    <a:bodyPr/>
                    <a:lstStyle/>
                    <a:p>
                      <a:r>
                        <a:rPr lang="en-US" sz="1800" dirty="0" smtClean="0"/>
                        <a:t>4.   Identify learning objectives, outcomes</a:t>
                      </a:r>
                      <a:endParaRPr lang="en-US" sz="1800" dirty="0">
                        <a:solidFill>
                          <a:schemeClr val="tx1"/>
                        </a:solidFill>
                      </a:endParaRPr>
                    </a:p>
                  </a:txBody>
                  <a:tcPr marT="45717" marB="45717"/>
                </a:tc>
                <a:tc>
                  <a:txBody>
                    <a:bodyPr/>
                    <a:lstStyle/>
                    <a:p>
                      <a:endParaRPr lang="en-US" sz="1800"/>
                    </a:p>
                  </a:txBody>
                  <a:tcPr marT="45717" marB="45717"/>
                </a:tc>
              </a:tr>
              <a:tr h="373869">
                <a:tc>
                  <a:txBody>
                    <a:bodyPr/>
                    <a:lstStyle/>
                    <a:p>
                      <a:r>
                        <a:rPr lang="en-US" sz="1800" dirty="0" smtClean="0"/>
                        <a:t>5.   Develop learning</a:t>
                      </a:r>
                      <a:r>
                        <a:rPr lang="en-US" sz="1800" baseline="0" dirty="0" smtClean="0"/>
                        <a:t> experiences</a:t>
                      </a:r>
                      <a:endParaRPr lang="en-US" sz="1800" dirty="0">
                        <a:solidFill>
                          <a:schemeClr val="tx1"/>
                        </a:solidFill>
                      </a:endParaRPr>
                    </a:p>
                  </a:txBody>
                  <a:tcPr marT="45717" marB="45717"/>
                </a:tc>
                <a:tc>
                  <a:txBody>
                    <a:bodyPr/>
                    <a:lstStyle/>
                    <a:p>
                      <a:endParaRPr lang="en-US" sz="1800" dirty="0"/>
                    </a:p>
                  </a:txBody>
                  <a:tcPr marT="45717" marB="45717"/>
                </a:tc>
              </a:tr>
              <a:tr h="373869">
                <a:tc>
                  <a:txBody>
                    <a:bodyPr/>
                    <a:lstStyle/>
                    <a:p>
                      <a:r>
                        <a:rPr lang="en-US" sz="1800" dirty="0" smtClean="0"/>
                        <a:t>6.   Provide</a:t>
                      </a:r>
                      <a:r>
                        <a:rPr lang="en-US" sz="1800" baseline="0" dirty="0" smtClean="0"/>
                        <a:t> learning experiences</a:t>
                      </a:r>
                      <a:endParaRPr lang="en-US" sz="1800" dirty="0">
                        <a:solidFill>
                          <a:schemeClr val="tx1"/>
                        </a:solidFill>
                      </a:endParaRPr>
                    </a:p>
                  </a:txBody>
                  <a:tcPr marT="45717" marB="45717"/>
                </a:tc>
                <a:tc>
                  <a:txBody>
                    <a:bodyPr/>
                    <a:lstStyle/>
                    <a:p>
                      <a:endParaRPr lang="en-US" sz="1800"/>
                    </a:p>
                  </a:txBody>
                  <a:tcPr marT="45717" marB="45717"/>
                </a:tc>
              </a:tr>
              <a:tr h="373869">
                <a:tc>
                  <a:txBody>
                    <a:bodyPr/>
                    <a:lstStyle/>
                    <a:p>
                      <a:r>
                        <a:rPr lang="en-US" sz="1800" dirty="0" smtClean="0"/>
                        <a:t>7.   Develop evaluation plan</a:t>
                      </a:r>
                      <a:endParaRPr lang="en-US" sz="1800" dirty="0">
                        <a:solidFill>
                          <a:schemeClr val="tx1"/>
                        </a:solidFill>
                      </a:endParaRPr>
                    </a:p>
                  </a:txBody>
                  <a:tcPr marT="45717" marB="45717"/>
                </a:tc>
                <a:tc>
                  <a:txBody>
                    <a:bodyPr/>
                    <a:lstStyle/>
                    <a:p>
                      <a:endParaRPr lang="en-US" sz="1800" dirty="0"/>
                    </a:p>
                  </a:txBody>
                  <a:tcPr marT="45717" marB="45717"/>
                </a:tc>
              </a:tr>
              <a:tr h="373869">
                <a:tc>
                  <a:txBody>
                    <a:bodyPr/>
                    <a:lstStyle/>
                    <a:p>
                      <a:r>
                        <a:rPr lang="en-US" sz="1800" dirty="0" smtClean="0"/>
                        <a:t>8.   Gather</a:t>
                      </a:r>
                      <a:r>
                        <a:rPr lang="en-US" sz="1800" baseline="0" dirty="0" smtClean="0"/>
                        <a:t> &amp; analyze evaluation data</a:t>
                      </a:r>
                      <a:endParaRPr lang="en-US" sz="1800" dirty="0">
                        <a:solidFill>
                          <a:schemeClr val="tx1"/>
                        </a:solidFill>
                      </a:endParaRPr>
                    </a:p>
                  </a:txBody>
                  <a:tcPr marT="45717" marB="45717"/>
                </a:tc>
                <a:tc>
                  <a:txBody>
                    <a:bodyPr/>
                    <a:lstStyle/>
                    <a:p>
                      <a:endParaRPr lang="en-US" sz="1800" dirty="0"/>
                    </a:p>
                  </a:txBody>
                  <a:tcPr marT="45717" marB="45717"/>
                </a:tc>
              </a:tr>
              <a:tr h="373869">
                <a:tc>
                  <a:txBody>
                    <a:bodyPr/>
                    <a:lstStyle/>
                    <a:p>
                      <a:r>
                        <a:rPr lang="en-US" sz="1800" dirty="0" smtClean="0"/>
                        <a:t>9.   Critically</a:t>
                      </a:r>
                      <a:r>
                        <a:rPr lang="en-US" sz="1800" baseline="0" dirty="0" smtClean="0"/>
                        <a:t> reflect on experiences</a:t>
                      </a:r>
                      <a:endParaRPr lang="en-US" sz="1800" dirty="0">
                        <a:solidFill>
                          <a:schemeClr val="tx1"/>
                        </a:solidFill>
                      </a:endParaRPr>
                    </a:p>
                  </a:txBody>
                  <a:tcPr marT="45717" marB="45717"/>
                </a:tc>
                <a:tc>
                  <a:txBody>
                    <a:bodyPr/>
                    <a:lstStyle/>
                    <a:p>
                      <a:endParaRPr lang="en-US" sz="1800" dirty="0"/>
                    </a:p>
                  </a:txBody>
                  <a:tcPr marT="45717" marB="45717"/>
                </a:tc>
              </a:tr>
              <a:tr h="373869">
                <a:tc>
                  <a:txBody>
                    <a:bodyPr/>
                    <a:lstStyle/>
                    <a:p>
                      <a:r>
                        <a:rPr lang="en-US" sz="1800" dirty="0" smtClean="0"/>
                        <a:t>10. </a:t>
                      </a:r>
                      <a:r>
                        <a:rPr lang="en-US" sz="1800" baseline="0" dirty="0" smtClean="0"/>
                        <a:t> Revise programming</a:t>
                      </a:r>
                      <a:endParaRPr lang="en-US" sz="1800" dirty="0">
                        <a:solidFill>
                          <a:schemeClr val="tx1"/>
                        </a:solidFill>
                      </a:endParaRPr>
                    </a:p>
                  </a:txBody>
                  <a:tcPr marT="45717" marB="45717"/>
                </a:tc>
                <a:tc>
                  <a:txBody>
                    <a:bodyPr/>
                    <a:lstStyle/>
                    <a:p>
                      <a:endParaRPr lang="en-US" sz="1800" dirty="0"/>
                    </a:p>
                  </a:txBody>
                  <a:tcPr marT="45717" marB="45717"/>
                </a:tc>
              </a:tr>
              <a:tr h="373869">
                <a:tc>
                  <a:txBody>
                    <a:bodyPr/>
                    <a:lstStyle/>
                    <a:p>
                      <a:r>
                        <a:rPr lang="en-US" sz="1800" dirty="0" smtClean="0"/>
                        <a:t>11.  Create</a:t>
                      </a:r>
                      <a:r>
                        <a:rPr lang="en-US" sz="1800" baseline="0" dirty="0" smtClean="0"/>
                        <a:t> academic products</a:t>
                      </a:r>
                      <a:endParaRPr lang="en-US" sz="1800" dirty="0">
                        <a:solidFill>
                          <a:schemeClr val="tx1"/>
                        </a:solidFill>
                      </a:endParaRPr>
                    </a:p>
                  </a:txBody>
                  <a:tcPr marT="45717" marB="45717"/>
                </a:tc>
                <a:tc>
                  <a:txBody>
                    <a:bodyPr/>
                    <a:lstStyle/>
                    <a:p>
                      <a:endParaRPr lang="en-US" sz="1800" dirty="0"/>
                    </a:p>
                  </a:txBody>
                  <a:tcPr marT="45717" marB="45717"/>
                </a:tc>
              </a:tr>
              <a:tr h="373869">
                <a:tc>
                  <a:txBody>
                    <a:bodyPr/>
                    <a:lstStyle/>
                    <a:p>
                      <a:r>
                        <a:rPr lang="en-US" sz="1800" dirty="0" smtClean="0">
                          <a:solidFill>
                            <a:schemeClr val="tx1"/>
                          </a:solidFill>
                        </a:rPr>
                        <a:t>12.  Create public products</a:t>
                      </a:r>
                      <a:endParaRPr lang="en-US" sz="1800" dirty="0">
                        <a:solidFill>
                          <a:schemeClr val="tx1"/>
                        </a:solidFill>
                      </a:endParaRPr>
                    </a:p>
                  </a:txBody>
                  <a:tcPr marT="45717" marB="45717"/>
                </a:tc>
                <a:tc>
                  <a:txBody>
                    <a:bodyPr/>
                    <a:lstStyle/>
                    <a:p>
                      <a:endParaRPr lang="en-US" sz="1800" dirty="0"/>
                    </a:p>
                  </a:txBody>
                  <a:tcPr marT="45717" marB="45717"/>
                </a:tc>
              </a:tr>
            </a:tbl>
          </a:graphicData>
        </a:graphic>
      </p:graphicFrame>
      <p:cxnSp>
        <p:nvCxnSpPr>
          <p:cNvPr id="5" name="Straight Arrow Connector 5"/>
          <p:cNvCxnSpPr>
            <a:cxnSpLocks noChangeShapeType="1"/>
          </p:cNvCxnSpPr>
          <p:nvPr/>
        </p:nvCxnSpPr>
        <p:spPr bwMode="auto">
          <a:xfrm>
            <a:off x="5181600" y="2362200"/>
            <a:ext cx="3785937" cy="0"/>
          </a:xfrm>
          <a:prstGeom prst="straightConnector1">
            <a:avLst/>
          </a:prstGeom>
          <a:noFill/>
          <a:ln w="28575" algn="ctr">
            <a:solidFill>
              <a:schemeClr val="tx1"/>
            </a:solidFill>
            <a:round/>
            <a:headEnd type="triangle" w="med" len="med"/>
            <a:tailEnd type="triangle" w="med" len="med"/>
          </a:ln>
        </p:spPr>
      </p:cxnSp>
      <p:cxnSp>
        <p:nvCxnSpPr>
          <p:cNvPr id="6" name="Straight Arrow Connector 6"/>
          <p:cNvCxnSpPr>
            <a:cxnSpLocks noChangeShapeType="1"/>
          </p:cNvCxnSpPr>
          <p:nvPr/>
        </p:nvCxnSpPr>
        <p:spPr bwMode="auto">
          <a:xfrm>
            <a:off x="5181600" y="2743200"/>
            <a:ext cx="3785937" cy="0"/>
          </a:xfrm>
          <a:prstGeom prst="straightConnector1">
            <a:avLst/>
          </a:prstGeom>
          <a:noFill/>
          <a:ln w="28575" algn="ctr">
            <a:solidFill>
              <a:schemeClr val="tx1"/>
            </a:solidFill>
            <a:round/>
            <a:headEnd type="triangle" w="med" len="med"/>
            <a:tailEnd type="triangle" w="med" len="med"/>
          </a:ln>
        </p:spPr>
      </p:cxnSp>
      <p:cxnSp>
        <p:nvCxnSpPr>
          <p:cNvPr id="7" name="Straight Arrow Connector 7"/>
          <p:cNvCxnSpPr>
            <a:cxnSpLocks noChangeShapeType="1"/>
          </p:cNvCxnSpPr>
          <p:nvPr/>
        </p:nvCxnSpPr>
        <p:spPr bwMode="auto">
          <a:xfrm>
            <a:off x="5181600" y="3124200"/>
            <a:ext cx="3785937" cy="0"/>
          </a:xfrm>
          <a:prstGeom prst="straightConnector1">
            <a:avLst/>
          </a:prstGeom>
          <a:noFill/>
          <a:ln w="28575" algn="ctr">
            <a:solidFill>
              <a:schemeClr val="tx1"/>
            </a:solidFill>
            <a:round/>
            <a:headEnd type="triangle" w="med" len="med"/>
            <a:tailEnd type="triangle" w="med" len="med"/>
          </a:ln>
        </p:spPr>
      </p:cxnSp>
      <p:cxnSp>
        <p:nvCxnSpPr>
          <p:cNvPr id="8" name="Straight Arrow Connector 8"/>
          <p:cNvCxnSpPr>
            <a:cxnSpLocks noChangeShapeType="1"/>
          </p:cNvCxnSpPr>
          <p:nvPr/>
        </p:nvCxnSpPr>
        <p:spPr bwMode="auto">
          <a:xfrm>
            <a:off x="5181600" y="3457977"/>
            <a:ext cx="3785937" cy="0"/>
          </a:xfrm>
          <a:prstGeom prst="straightConnector1">
            <a:avLst/>
          </a:prstGeom>
          <a:noFill/>
          <a:ln w="28575" algn="ctr">
            <a:solidFill>
              <a:schemeClr val="tx1"/>
            </a:solidFill>
            <a:round/>
            <a:headEnd type="triangle" w="med" len="med"/>
            <a:tailEnd type="triangle" w="med" len="med"/>
          </a:ln>
        </p:spPr>
      </p:cxnSp>
      <p:cxnSp>
        <p:nvCxnSpPr>
          <p:cNvPr id="9" name="Straight Arrow Connector 9"/>
          <p:cNvCxnSpPr>
            <a:cxnSpLocks noChangeShapeType="1"/>
          </p:cNvCxnSpPr>
          <p:nvPr/>
        </p:nvCxnSpPr>
        <p:spPr bwMode="auto">
          <a:xfrm>
            <a:off x="5181600" y="3886200"/>
            <a:ext cx="3785937" cy="0"/>
          </a:xfrm>
          <a:prstGeom prst="straightConnector1">
            <a:avLst/>
          </a:prstGeom>
          <a:noFill/>
          <a:ln w="28575" algn="ctr">
            <a:solidFill>
              <a:schemeClr val="tx1"/>
            </a:solidFill>
            <a:round/>
            <a:headEnd type="triangle" w="med" len="med"/>
            <a:tailEnd type="triangle" w="med" len="med"/>
          </a:ln>
        </p:spPr>
      </p:cxnSp>
      <p:cxnSp>
        <p:nvCxnSpPr>
          <p:cNvPr id="10" name="Straight Arrow Connector 10"/>
          <p:cNvCxnSpPr>
            <a:cxnSpLocks noChangeShapeType="1"/>
          </p:cNvCxnSpPr>
          <p:nvPr/>
        </p:nvCxnSpPr>
        <p:spPr bwMode="auto">
          <a:xfrm>
            <a:off x="5181599" y="4267200"/>
            <a:ext cx="3785937" cy="0"/>
          </a:xfrm>
          <a:prstGeom prst="straightConnector1">
            <a:avLst/>
          </a:prstGeom>
          <a:noFill/>
          <a:ln w="28575" algn="ctr">
            <a:solidFill>
              <a:schemeClr val="tx1"/>
            </a:solidFill>
            <a:round/>
            <a:headEnd type="triangle" w="med" len="med"/>
            <a:tailEnd type="triangle" w="med" len="med"/>
          </a:ln>
        </p:spPr>
      </p:cxnSp>
      <p:cxnSp>
        <p:nvCxnSpPr>
          <p:cNvPr id="11" name="Straight Arrow Connector 11"/>
          <p:cNvCxnSpPr>
            <a:cxnSpLocks noChangeShapeType="1"/>
          </p:cNvCxnSpPr>
          <p:nvPr/>
        </p:nvCxnSpPr>
        <p:spPr bwMode="auto">
          <a:xfrm>
            <a:off x="5181600" y="4572000"/>
            <a:ext cx="3785937" cy="0"/>
          </a:xfrm>
          <a:prstGeom prst="straightConnector1">
            <a:avLst/>
          </a:prstGeom>
          <a:noFill/>
          <a:ln w="28575" algn="ctr">
            <a:solidFill>
              <a:schemeClr val="tx1"/>
            </a:solidFill>
            <a:round/>
            <a:headEnd type="triangle" w="med" len="med"/>
            <a:tailEnd type="triangle" w="med" len="med"/>
          </a:ln>
        </p:spPr>
      </p:cxnSp>
      <p:cxnSp>
        <p:nvCxnSpPr>
          <p:cNvPr id="12" name="Straight Arrow Connector 12"/>
          <p:cNvCxnSpPr>
            <a:cxnSpLocks noChangeShapeType="1"/>
          </p:cNvCxnSpPr>
          <p:nvPr/>
        </p:nvCxnSpPr>
        <p:spPr bwMode="auto">
          <a:xfrm>
            <a:off x="5181600" y="5029200"/>
            <a:ext cx="3785937" cy="0"/>
          </a:xfrm>
          <a:prstGeom prst="straightConnector1">
            <a:avLst/>
          </a:prstGeom>
          <a:noFill/>
          <a:ln w="28575" algn="ctr">
            <a:solidFill>
              <a:schemeClr val="tx1"/>
            </a:solidFill>
            <a:round/>
            <a:headEnd type="triangle" w="med" len="med"/>
            <a:tailEnd type="triangle" w="med" len="med"/>
          </a:ln>
        </p:spPr>
      </p:cxnSp>
      <p:cxnSp>
        <p:nvCxnSpPr>
          <p:cNvPr id="13" name="Straight Arrow Connector 13"/>
          <p:cNvCxnSpPr>
            <a:cxnSpLocks noChangeShapeType="1"/>
          </p:cNvCxnSpPr>
          <p:nvPr/>
        </p:nvCxnSpPr>
        <p:spPr bwMode="auto">
          <a:xfrm>
            <a:off x="5181600" y="5410200"/>
            <a:ext cx="3785937" cy="0"/>
          </a:xfrm>
          <a:prstGeom prst="straightConnector1">
            <a:avLst/>
          </a:prstGeom>
          <a:noFill/>
          <a:ln w="28575" algn="ctr">
            <a:solidFill>
              <a:schemeClr val="tx1"/>
            </a:solidFill>
            <a:round/>
            <a:headEnd type="triangle" w="med" len="med"/>
            <a:tailEnd type="triangle" w="med" len="med"/>
          </a:ln>
        </p:spPr>
      </p:cxnSp>
      <p:cxnSp>
        <p:nvCxnSpPr>
          <p:cNvPr id="14" name="Straight Arrow Connector 14"/>
          <p:cNvCxnSpPr>
            <a:cxnSpLocks noChangeShapeType="1"/>
          </p:cNvCxnSpPr>
          <p:nvPr/>
        </p:nvCxnSpPr>
        <p:spPr bwMode="auto">
          <a:xfrm>
            <a:off x="5181598" y="5715000"/>
            <a:ext cx="3785937" cy="0"/>
          </a:xfrm>
          <a:prstGeom prst="straightConnector1">
            <a:avLst/>
          </a:prstGeom>
          <a:noFill/>
          <a:ln w="28575" algn="ctr">
            <a:solidFill>
              <a:schemeClr val="tx1"/>
            </a:solidFill>
            <a:round/>
            <a:headEnd type="triangle" w="med" len="med"/>
            <a:tailEnd type="triangle" w="med" len="med"/>
          </a:ln>
        </p:spPr>
      </p:cxnSp>
      <p:cxnSp>
        <p:nvCxnSpPr>
          <p:cNvPr id="15" name="Straight Arrow Connector 14"/>
          <p:cNvCxnSpPr>
            <a:cxnSpLocks noChangeShapeType="1"/>
          </p:cNvCxnSpPr>
          <p:nvPr/>
        </p:nvCxnSpPr>
        <p:spPr bwMode="auto">
          <a:xfrm>
            <a:off x="5181600" y="6172200"/>
            <a:ext cx="3810000" cy="0"/>
          </a:xfrm>
          <a:prstGeom prst="straightConnector1">
            <a:avLst/>
          </a:prstGeom>
          <a:noFill/>
          <a:ln w="28575" algn="ctr">
            <a:solidFill>
              <a:schemeClr val="tx1"/>
            </a:solidFill>
            <a:round/>
            <a:headEnd type="triangle" w="med" len="med"/>
            <a:tailEnd type="triangle" w="med" len="med"/>
          </a:ln>
        </p:spPr>
      </p:cxnSp>
      <p:cxnSp>
        <p:nvCxnSpPr>
          <p:cNvPr id="16" name="Straight Arrow Connector 15"/>
          <p:cNvCxnSpPr>
            <a:cxnSpLocks noChangeShapeType="1"/>
          </p:cNvCxnSpPr>
          <p:nvPr/>
        </p:nvCxnSpPr>
        <p:spPr bwMode="auto">
          <a:xfrm>
            <a:off x="5181600" y="6477000"/>
            <a:ext cx="3810000" cy="0"/>
          </a:xfrm>
          <a:prstGeom prst="straightConnector1">
            <a:avLst/>
          </a:prstGeom>
          <a:noFill/>
          <a:ln w="28575" algn="ctr">
            <a:solidFill>
              <a:schemeClr val="tx1"/>
            </a:solidFill>
            <a:round/>
            <a:headEnd type="triangle" w="med" len="med"/>
            <a:tailEnd type="triangle" w="med" len="med"/>
          </a:ln>
        </p:spPr>
      </p:cxnSp>
    </p:spTree>
    <p:extLst>
      <p:ext uri="{BB962C8B-B14F-4D97-AF65-F5344CB8AC3E}">
        <p14:creationId xmlns:p14="http://schemas.microsoft.com/office/powerpoint/2010/main" val="2229968393"/>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Abacus Tool: The Beads</a:t>
            </a:r>
            <a:endParaRPr lang="en-US" dirty="0"/>
          </a:p>
        </p:txBody>
      </p:sp>
      <p:sp>
        <p:nvSpPr>
          <p:cNvPr id="5" name="Content Placeholder 4"/>
          <p:cNvSpPr>
            <a:spLocks noGrp="1"/>
          </p:cNvSpPr>
          <p:nvPr>
            <p:ph sz="half" idx="1"/>
          </p:nvPr>
        </p:nvSpPr>
        <p:spPr/>
        <p:txBody>
          <a:bodyPr/>
          <a:lstStyle/>
          <a:p>
            <a:r>
              <a:rPr lang="en-US" sz="2400" dirty="0" smtClean="0"/>
              <a:t>Beads indicate which side—the community side or the university side—has more decision-making power and collaboration responsibilities.</a:t>
            </a:r>
          </a:p>
          <a:p>
            <a:endParaRPr lang="en-US" sz="2400" dirty="0"/>
          </a:p>
          <a:p>
            <a:r>
              <a:rPr lang="en-US" sz="2400" dirty="0" smtClean="0"/>
              <a:t>More beads indicate more voice and responsibility. </a:t>
            </a:r>
          </a:p>
          <a:p>
            <a:endParaRPr lang="en-US" sz="2400" dirty="0"/>
          </a:p>
          <a:p>
            <a:endParaRPr lang="en-US" sz="2400" dirty="0"/>
          </a:p>
        </p:txBody>
      </p:sp>
      <p:pic>
        <p:nvPicPr>
          <p:cNvPr id="7" name="Picture 2" descr="Photograph of a wooden abacus with different colored beads along different rungs." title="Abacus Tool Image."/>
          <p:cNvPicPr>
            <a:picLocks noGrp="1" noChangeAspect="1" noChangeArrowheads="1"/>
          </p:cNvPicPr>
          <p:nvPr>
            <p:ph sz="half" idx="2"/>
          </p:nvPr>
        </p:nvPicPr>
        <p:blipFill>
          <a:blip r:embed="rId3" cstate="print"/>
          <a:srcRect/>
          <a:stretch>
            <a:fillRect/>
          </a:stretch>
        </p:blipFill>
        <p:spPr bwMode="auto">
          <a:xfrm>
            <a:off x="4953000" y="1752600"/>
            <a:ext cx="3683139" cy="3833813"/>
          </a:xfrm>
          <a:prstGeom prst="rect">
            <a:avLst/>
          </a:prstGeom>
          <a:noFill/>
          <a:ln w="9525">
            <a:noFill/>
            <a:miter lim="800000"/>
            <a:headEnd/>
            <a:tailEnd/>
          </a:ln>
        </p:spPr>
      </p:pic>
    </p:spTree>
    <p:extLst>
      <p:ext uri="{BB962C8B-B14F-4D97-AF65-F5344CB8AC3E}">
        <p14:creationId xmlns:p14="http://schemas.microsoft.com/office/powerpoint/2010/main" val="209524706"/>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1: </a:t>
            </a:r>
            <a:r>
              <a:rPr lang="en-US" i="1" dirty="0" smtClean="0"/>
              <a:t>The Matter of Origins</a:t>
            </a:r>
            <a:r>
              <a:rPr lang="en-US" dirty="0" smtClean="0"/>
              <a:t/>
            </a:r>
            <a:br>
              <a:rPr lang="en-US" dirty="0" smtClean="0"/>
            </a:br>
            <a:r>
              <a:rPr lang="en-US" dirty="0" smtClean="0"/>
              <a:t>Community Engaged Research</a:t>
            </a:r>
            <a:endParaRPr lang="en-US" dirty="0"/>
          </a:p>
        </p:txBody>
      </p:sp>
      <p:sp>
        <p:nvSpPr>
          <p:cNvPr id="4" name="Content Placeholder 3"/>
          <p:cNvSpPr>
            <a:spLocks noGrp="1"/>
          </p:cNvSpPr>
          <p:nvPr>
            <p:ph sz="half" idx="1"/>
          </p:nvPr>
        </p:nvSpPr>
        <p:spPr>
          <a:xfrm>
            <a:off x="304800" y="1600200"/>
            <a:ext cx="3124200" cy="5029200"/>
          </a:xfrm>
        </p:spPr>
        <p:txBody>
          <a:bodyPr/>
          <a:lstStyle/>
          <a:p>
            <a:pPr eaLnBrk="0" hangingPunct="0">
              <a:defRPr/>
            </a:pPr>
            <a:r>
              <a:rPr lang="en-US" sz="2000" dirty="0">
                <a:solidFill>
                  <a:srgbClr val="000000"/>
                </a:solidFill>
              </a:rPr>
              <a:t>Choreographed by Liz </a:t>
            </a:r>
            <a:r>
              <a:rPr lang="en-US" sz="2000" dirty="0" err="1">
                <a:solidFill>
                  <a:srgbClr val="000000"/>
                </a:solidFill>
              </a:rPr>
              <a:t>Lerman</a:t>
            </a:r>
            <a:r>
              <a:rPr lang="en-US" sz="2000" dirty="0">
                <a:solidFill>
                  <a:srgbClr val="000000"/>
                </a:solidFill>
              </a:rPr>
              <a:t> and Dance Exchange</a:t>
            </a:r>
          </a:p>
          <a:p>
            <a:pPr lvl="0" eaLnBrk="0" hangingPunct="0">
              <a:defRPr/>
            </a:pPr>
            <a:endParaRPr lang="en-US" sz="1000" dirty="0" smtClean="0">
              <a:solidFill>
                <a:srgbClr val="000000"/>
              </a:solidFill>
            </a:endParaRPr>
          </a:p>
          <a:p>
            <a:pPr lvl="0" eaLnBrk="0" hangingPunct="0">
              <a:defRPr/>
            </a:pPr>
            <a:r>
              <a:rPr lang="en-US" sz="2000" dirty="0" smtClean="0">
                <a:solidFill>
                  <a:srgbClr val="000000"/>
                </a:solidFill>
              </a:rPr>
              <a:t>Multi-media dance contemporary dance performance</a:t>
            </a:r>
            <a:endParaRPr lang="en-US" sz="2000" dirty="0">
              <a:solidFill>
                <a:srgbClr val="000000"/>
              </a:solidFill>
            </a:endParaRPr>
          </a:p>
          <a:p>
            <a:pPr lvl="1" eaLnBrk="0" hangingPunct="0">
              <a:defRPr/>
            </a:pPr>
            <a:r>
              <a:rPr lang="en-US" sz="2000" dirty="0" smtClean="0">
                <a:solidFill>
                  <a:srgbClr val="000000"/>
                </a:solidFill>
              </a:rPr>
              <a:t>Act One</a:t>
            </a:r>
          </a:p>
          <a:p>
            <a:pPr lvl="1" eaLnBrk="0" hangingPunct="0">
              <a:defRPr/>
            </a:pPr>
            <a:r>
              <a:rPr lang="en-US" sz="2000" dirty="0" smtClean="0">
                <a:solidFill>
                  <a:srgbClr val="000000"/>
                </a:solidFill>
              </a:rPr>
              <a:t>Act Two</a:t>
            </a:r>
          </a:p>
          <a:p>
            <a:pPr lvl="1" eaLnBrk="0" hangingPunct="0">
              <a:defRPr/>
            </a:pPr>
            <a:endParaRPr lang="en-US" sz="1000" dirty="0">
              <a:solidFill>
                <a:srgbClr val="000000"/>
              </a:solidFill>
            </a:endParaRPr>
          </a:p>
          <a:p>
            <a:pPr eaLnBrk="0" hangingPunct="0">
              <a:defRPr/>
            </a:pPr>
            <a:r>
              <a:rPr lang="en-US" sz="2000" dirty="0" smtClean="0">
                <a:solidFill>
                  <a:srgbClr val="000000"/>
                </a:solidFill>
              </a:rPr>
              <a:t>Art/Science, Dance/physics collaboration designed to provoke thought and wonder at our origins.</a:t>
            </a:r>
            <a:endParaRPr lang="en-US" sz="2000" dirty="0"/>
          </a:p>
        </p:txBody>
      </p:sp>
      <p:grpSp>
        <p:nvGrpSpPr>
          <p:cNvPr id="3" name="Group 2" descr="Three photos depict different scenes from The Matter of Origins contemporary dance performance." title="A photo collage."/>
          <p:cNvGrpSpPr/>
          <p:nvPr/>
        </p:nvGrpSpPr>
        <p:grpSpPr>
          <a:xfrm>
            <a:off x="3505200" y="1676400"/>
            <a:ext cx="5434885" cy="4781552"/>
            <a:chOff x="3505200" y="1676400"/>
            <a:chExt cx="5434885" cy="4781552"/>
          </a:xfrm>
        </p:grpSpPr>
        <p:pic>
          <p:nvPicPr>
            <p:cNvPr id="8" name="Picture 2" descr="Dance Exchange in The Matter of Origins. Photo by Jaclyn Borowski."/>
            <p:cNvPicPr>
              <a:picLocks noChangeAspect="1" noChangeArrowheads="1"/>
            </p:cNvPicPr>
            <p:nvPr/>
          </p:nvPicPr>
          <p:blipFill>
            <a:blip r:embed="rId3" cstate="print"/>
            <a:srcRect/>
            <a:stretch>
              <a:fillRect/>
            </a:stretch>
          </p:blipFill>
          <p:spPr bwMode="auto">
            <a:xfrm>
              <a:off x="3505200" y="1676400"/>
              <a:ext cx="3231515" cy="2057400"/>
            </a:xfrm>
            <a:prstGeom prst="rect">
              <a:avLst/>
            </a:prstGeom>
            <a:noFill/>
          </p:spPr>
        </p:pic>
        <p:pic>
          <p:nvPicPr>
            <p:cNvPr id="9" name="Picture 8" descr="photos from dds camera 075.jpg"/>
            <p:cNvPicPr>
              <a:picLocks noChangeAspect="1"/>
            </p:cNvPicPr>
            <p:nvPr/>
          </p:nvPicPr>
          <p:blipFill>
            <a:blip r:embed="rId4" cstate="print"/>
            <a:stretch>
              <a:fillRect/>
            </a:stretch>
          </p:blipFill>
          <p:spPr>
            <a:xfrm>
              <a:off x="6349285" y="3124200"/>
              <a:ext cx="2590800" cy="1943100"/>
            </a:xfrm>
            <a:prstGeom prst="rect">
              <a:avLst/>
            </a:prstGeom>
          </p:spPr>
        </p:pic>
        <p:pic>
          <p:nvPicPr>
            <p:cNvPr id="10" name="Picture 9" descr="photos from dds camera 073.jpg"/>
            <p:cNvPicPr>
              <a:picLocks noChangeAspect="1"/>
            </p:cNvPicPr>
            <p:nvPr/>
          </p:nvPicPr>
          <p:blipFill>
            <a:blip r:embed="rId5" cstate="print"/>
            <a:stretch>
              <a:fillRect/>
            </a:stretch>
          </p:blipFill>
          <p:spPr>
            <a:xfrm>
              <a:off x="3505200" y="4243018"/>
              <a:ext cx="2953244" cy="2214934"/>
            </a:xfrm>
            <a:prstGeom prst="rect">
              <a:avLst/>
            </a:prstGeom>
          </p:spPr>
        </p:pic>
      </p:grpSp>
    </p:spTree>
    <p:extLst>
      <p:ext uri="{BB962C8B-B14F-4D97-AF65-F5344CB8AC3E}">
        <p14:creationId xmlns:p14="http://schemas.microsoft.com/office/powerpoint/2010/main" val="2493214402"/>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063" y="348343"/>
            <a:ext cx="8305800" cy="609600"/>
          </a:xfrm>
        </p:spPr>
        <p:txBody>
          <a:bodyPr/>
          <a:lstStyle/>
          <a:p>
            <a:pPr algn="ctr"/>
            <a:r>
              <a:rPr lang="en-US" i="1" dirty="0" smtClean="0"/>
              <a:t>The Matter of Origins </a:t>
            </a:r>
            <a:r>
              <a:rPr lang="en-US" dirty="0" smtClean="0"/>
              <a:t>Partnership Diagram</a:t>
            </a:r>
            <a:endParaRPr lang="en-US" dirty="0"/>
          </a:p>
        </p:txBody>
      </p:sp>
      <p:cxnSp>
        <p:nvCxnSpPr>
          <p:cNvPr id="38" name="Straight Arrow Connector 37"/>
          <p:cNvCxnSpPr/>
          <p:nvPr/>
        </p:nvCxnSpPr>
        <p:spPr bwMode="auto">
          <a:xfrm>
            <a:off x="2057400" y="5233995"/>
            <a:ext cx="1038497" cy="578976"/>
          </a:xfrm>
          <a:prstGeom prst="straightConnector1">
            <a:avLst/>
          </a:prstGeom>
          <a:noFill/>
          <a:ln w="38100" cap="flat" cmpd="sng" algn="ctr">
            <a:solidFill>
              <a:schemeClr val="tx1"/>
            </a:solidFill>
            <a:prstDash val="solid"/>
            <a:round/>
            <a:headEnd type="triangle" w="med" len="med"/>
            <a:tailEnd type="triangle" w="med" len="med"/>
          </a:ln>
          <a:effectLst/>
        </p:spPr>
      </p:cxnSp>
      <p:grpSp>
        <p:nvGrpSpPr>
          <p:cNvPr id="13" name="Group 12" descr="The Matter of Origins Partnership Diagram shows the Liz Lerman Dance Exchange, National Science Foundation, and Michigan State University as main partners. Each of those main partners has additional groups of people providing input and influence on this project." title="Matter of Origins Partnership Diagram."/>
          <p:cNvGrpSpPr/>
          <p:nvPr/>
        </p:nvGrpSpPr>
        <p:grpSpPr>
          <a:xfrm>
            <a:off x="313508" y="1049384"/>
            <a:ext cx="8643257" cy="5842608"/>
            <a:chOff x="313508" y="1049384"/>
            <a:chExt cx="8643257" cy="5842608"/>
          </a:xfrm>
        </p:grpSpPr>
        <p:sp>
          <p:nvSpPr>
            <p:cNvPr id="6" name="TextBox 5"/>
            <p:cNvSpPr txBox="1"/>
            <p:nvPr/>
          </p:nvSpPr>
          <p:spPr>
            <a:xfrm>
              <a:off x="313508" y="1280160"/>
              <a:ext cx="2521131" cy="4093428"/>
            </a:xfrm>
            <a:prstGeom prst="rect">
              <a:avLst/>
            </a:prstGeom>
            <a:noFill/>
            <a:ln w="28575">
              <a:solidFill>
                <a:srgbClr val="7030A0"/>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Dance Exchange</a:t>
              </a:r>
            </a:p>
            <a:p>
              <a:pPr algn="ctr"/>
              <a:r>
                <a:rPr lang="en-US" sz="2000" dirty="0" smtClean="0">
                  <a:latin typeface="Arial" panose="020B0604020202020204" pitchFamily="34" charset="0"/>
                  <a:cs typeface="Arial" panose="020B0604020202020204" pitchFamily="34" charset="0"/>
                </a:rPr>
                <a:t>Liz </a:t>
              </a:r>
              <a:r>
                <a:rPr lang="en-US" sz="2000" dirty="0" err="1" smtClean="0">
                  <a:latin typeface="Arial" panose="020B0604020202020204" pitchFamily="34" charset="0"/>
                  <a:cs typeface="Arial" panose="020B0604020202020204" pitchFamily="34" charset="0"/>
                </a:rPr>
                <a:t>Lerman</a:t>
              </a: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Choreographer</a:t>
              </a:r>
            </a:p>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John </a:t>
              </a:r>
              <a:r>
                <a:rPr lang="en-US" sz="2000" dirty="0" err="1" smtClean="0">
                  <a:latin typeface="Arial" panose="020B0604020202020204" pitchFamily="34" charset="0"/>
                  <a:cs typeface="Arial" panose="020B0604020202020204" pitchFamily="34" charset="0"/>
                </a:rPr>
                <a:t>Borstel</a:t>
              </a: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Humanities Director</a:t>
              </a:r>
            </a:p>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Amelia Cox</a:t>
              </a:r>
            </a:p>
            <a:p>
              <a:pPr algn="ctr"/>
              <a:r>
                <a:rPr lang="en-US" sz="2000" dirty="0" smtClean="0">
                  <a:latin typeface="Arial" panose="020B0604020202020204" pitchFamily="34" charset="0"/>
                  <a:cs typeface="Arial" panose="020B0604020202020204" pitchFamily="34" charset="0"/>
                </a:rPr>
                <a:t>Production Manager</a:t>
              </a:r>
            </a:p>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Dance Exchange Dancers</a:t>
              </a:r>
            </a:p>
            <a:p>
              <a:pPr algn="ctr"/>
              <a:r>
                <a:rPr lang="en-US" sz="2000" dirty="0" smtClean="0">
                  <a:latin typeface="Arial" panose="020B0604020202020204" pitchFamily="34" charset="0"/>
                  <a:cs typeface="Arial" panose="020B0604020202020204" pitchFamily="34" charset="0"/>
                </a:rPr>
                <a:t>6-7 Professionals</a:t>
              </a:r>
            </a:p>
          </p:txBody>
        </p:sp>
        <p:sp>
          <p:nvSpPr>
            <p:cNvPr id="7" name="TextBox 6"/>
            <p:cNvSpPr txBox="1"/>
            <p:nvPr/>
          </p:nvSpPr>
          <p:spPr>
            <a:xfrm>
              <a:off x="3000103" y="5105400"/>
              <a:ext cx="3648892" cy="163121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5 Performance/Host Sites</a:t>
              </a:r>
            </a:p>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Performing Art Center Director</a:t>
              </a:r>
            </a:p>
            <a:p>
              <a:pPr algn="ctr"/>
              <a:r>
                <a:rPr lang="en-US" sz="2000" dirty="0" smtClean="0">
                  <a:latin typeface="Arial" panose="020B0604020202020204" pitchFamily="34" charset="0"/>
                  <a:cs typeface="Arial" panose="020B0604020202020204" pitchFamily="34" charset="0"/>
                </a:rPr>
                <a:t>Local Provocateurs</a:t>
              </a:r>
            </a:p>
            <a:p>
              <a:pPr algn="ctr"/>
              <a:r>
                <a:rPr lang="en-US" sz="2000" dirty="0" smtClean="0">
                  <a:latin typeface="Arial" panose="020B0604020202020204" pitchFamily="34" charset="0"/>
                  <a:cs typeface="Arial" panose="020B0604020202020204" pitchFamily="34" charset="0"/>
                </a:rPr>
                <a:t>Local Dancers</a:t>
              </a:r>
            </a:p>
          </p:txBody>
        </p:sp>
        <p:sp>
          <p:nvSpPr>
            <p:cNvPr id="8" name="TextBox 7"/>
            <p:cNvSpPr txBox="1"/>
            <p:nvPr/>
          </p:nvSpPr>
          <p:spPr>
            <a:xfrm>
              <a:off x="3426823" y="1049384"/>
              <a:ext cx="2346961" cy="1323439"/>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National Science Foundation</a:t>
              </a:r>
            </a:p>
            <a:p>
              <a:pPr algn="ctr"/>
              <a:r>
                <a:rPr lang="en-US" sz="2000" dirty="0" smtClean="0">
                  <a:latin typeface="Arial" panose="020B0604020202020204" pitchFamily="34" charset="0"/>
                  <a:cs typeface="Arial" panose="020B0604020202020204" pitchFamily="34" charset="0"/>
                </a:rPr>
                <a:t>ISE-Eager Grant Program Officer</a:t>
              </a:r>
            </a:p>
          </p:txBody>
        </p:sp>
        <p:sp>
          <p:nvSpPr>
            <p:cNvPr id="9" name="TextBox 8"/>
            <p:cNvSpPr txBox="1"/>
            <p:nvPr/>
          </p:nvSpPr>
          <p:spPr>
            <a:xfrm>
              <a:off x="313510" y="6000207"/>
              <a:ext cx="2481942"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Tea Intensive</a:t>
              </a:r>
            </a:p>
            <a:p>
              <a:pPr algn="ctr"/>
              <a:r>
                <a:rPr lang="en-US" sz="2000" dirty="0" smtClean="0">
                  <a:latin typeface="Arial" panose="020B0604020202020204" pitchFamily="34" charset="0"/>
                  <a:cs typeface="Arial" panose="020B0604020202020204" pitchFamily="34" charset="0"/>
                </a:rPr>
                <a:t>Local Dancers</a:t>
              </a:r>
            </a:p>
          </p:txBody>
        </p:sp>
        <p:sp>
          <p:nvSpPr>
            <p:cNvPr id="10" name="TextBox 9"/>
            <p:cNvSpPr txBox="1"/>
            <p:nvPr/>
          </p:nvSpPr>
          <p:spPr>
            <a:xfrm>
              <a:off x="6583678" y="1345477"/>
              <a:ext cx="2346961" cy="3477875"/>
            </a:xfrm>
            <a:prstGeom prst="rect">
              <a:avLst/>
            </a:prstGeom>
            <a:noFill/>
            <a:ln w="28575">
              <a:solidFill>
                <a:srgbClr val="7030A0"/>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MSU Evaluation Team</a:t>
              </a:r>
            </a:p>
            <a:p>
              <a:pPr algn="ctr"/>
              <a:endParaRPr lang="en-US" sz="2000" b="1"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Community Engagement Scholar</a:t>
              </a:r>
            </a:p>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Senior Statistician</a:t>
              </a:r>
            </a:p>
            <a:p>
              <a:pPr algn="ctr"/>
              <a:endParaRPr lang="en-US" sz="2000" b="1"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PhD Student</a:t>
              </a:r>
            </a:p>
            <a:p>
              <a:pPr algn="ctr"/>
              <a:r>
                <a:rPr lang="en-US" sz="2000" dirty="0" smtClean="0">
                  <a:latin typeface="Arial" panose="020B0604020202020204" pitchFamily="34" charset="0"/>
                  <a:cs typeface="Arial" panose="020B0604020202020204" pitchFamily="34" charset="0"/>
                </a:rPr>
                <a:t>Sociology</a:t>
              </a:r>
            </a:p>
          </p:txBody>
        </p:sp>
        <p:sp>
          <p:nvSpPr>
            <p:cNvPr id="11" name="TextBox 10"/>
            <p:cNvSpPr txBox="1"/>
            <p:nvPr/>
          </p:nvSpPr>
          <p:spPr>
            <a:xfrm>
              <a:off x="6805748" y="4953000"/>
              <a:ext cx="2151017" cy="1938992"/>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Advisory Committee</a:t>
              </a:r>
            </a:p>
            <a:p>
              <a:pPr algn="ctr"/>
              <a:r>
                <a:rPr lang="en-US" sz="2000" dirty="0" smtClean="0">
                  <a:latin typeface="Arial" panose="020B0604020202020204" pitchFamily="34" charset="0"/>
                  <a:cs typeface="Arial" panose="020B0604020202020204" pitchFamily="34" charset="0"/>
                </a:rPr>
                <a:t>MSU faculty</a:t>
              </a:r>
            </a:p>
            <a:p>
              <a:pPr algn="ctr"/>
              <a:r>
                <a:rPr lang="en-US" sz="2000" dirty="0" smtClean="0">
                  <a:latin typeface="Arial" panose="020B0604020202020204" pitchFamily="34" charset="0"/>
                  <a:cs typeface="Arial" panose="020B0604020202020204" pitchFamily="34" charset="0"/>
                </a:rPr>
                <a:t>Community people involved in local dance</a:t>
              </a:r>
            </a:p>
          </p:txBody>
        </p:sp>
        <p:sp>
          <p:nvSpPr>
            <p:cNvPr id="12" name="TextBox 11" descr="On the left, the Dance Exchange partners include Liz Lerman, John Borstel, Amelia Cox, and professional dancers. They also collaborate with local dancers. On the right, the MSU evaluation team includes an egagement scholar, statistician, and PhD sociology student. They are advised by a local advisory committee. In the middle is the National Science Foundation, the 5 performance/nhost sites, and the Performing Art Center Directors."/>
            <p:cNvSpPr txBox="1"/>
            <p:nvPr/>
          </p:nvSpPr>
          <p:spPr>
            <a:xfrm>
              <a:off x="3048000" y="2743200"/>
              <a:ext cx="3317966" cy="1815882"/>
            </a:xfrm>
            <a:prstGeom prst="rect">
              <a:avLst/>
            </a:prstGeom>
            <a:solidFill>
              <a:srgbClr val="CACED6"/>
            </a:solid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Community Engaged Evaluation Research</a:t>
              </a:r>
              <a:endParaRPr lang="en-US" sz="2800" b="1" dirty="0">
                <a:latin typeface="Arial" panose="020B0604020202020204" pitchFamily="34" charset="0"/>
                <a:cs typeface="Arial" panose="020B0604020202020204" pitchFamily="34" charset="0"/>
              </a:endParaRPr>
            </a:p>
          </p:txBody>
        </p:sp>
        <p:cxnSp>
          <p:nvCxnSpPr>
            <p:cNvPr id="14" name="Straight Arrow Connector 13"/>
            <p:cNvCxnSpPr/>
            <p:nvPr/>
          </p:nvCxnSpPr>
          <p:spPr bwMode="auto">
            <a:xfrm flipV="1">
              <a:off x="1502229" y="5373588"/>
              <a:ext cx="0" cy="609200"/>
            </a:xfrm>
            <a:prstGeom prst="straightConnector1">
              <a:avLst/>
            </a:prstGeom>
            <a:noFill/>
            <a:ln w="38100" cap="flat" cmpd="sng" algn="ctr">
              <a:solidFill>
                <a:schemeClr val="tx1"/>
              </a:solidFill>
              <a:prstDash val="solid"/>
              <a:round/>
              <a:headEnd type="triangle" w="med" len="med"/>
              <a:tailEnd type="triangle" w="med" len="med"/>
            </a:ln>
            <a:effectLst/>
          </p:spPr>
        </p:cxnSp>
        <p:cxnSp>
          <p:nvCxnSpPr>
            <p:cNvPr id="17" name="Straight Arrow Connector 16"/>
            <p:cNvCxnSpPr/>
            <p:nvPr/>
          </p:nvCxnSpPr>
          <p:spPr bwMode="auto">
            <a:xfrm flipV="1">
              <a:off x="8534400" y="4308566"/>
              <a:ext cx="0" cy="796834"/>
            </a:xfrm>
            <a:prstGeom prst="straightConnector1">
              <a:avLst/>
            </a:prstGeom>
            <a:noFill/>
            <a:ln w="38100" cap="flat" cmpd="sng" algn="ctr">
              <a:solidFill>
                <a:schemeClr val="tx1"/>
              </a:solidFill>
              <a:prstDash val="solid"/>
              <a:round/>
              <a:headEnd type="triangle" w="med" len="med"/>
              <a:tailEnd type="triangle" w="med" len="med"/>
            </a:ln>
            <a:effectLst/>
          </p:spPr>
        </p:cxnSp>
        <p:cxnSp>
          <p:nvCxnSpPr>
            <p:cNvPr id="18" name="Straight Arrow Connector 17"/>
            <p:cNvCxnSpPr/>
            <p:nvPr/>
          </p:nvCxnSpPr>
          <p:spPr bwMode="auto">
            <a:xfrm flipV="1">
              <a:off x="2207622" y="3344091"/>
              <a:ext cx="1097280" cy="13064"/>
            </a:xfrm>
            <a:prstGeom prst="straightConnector1">
              <a:avLst/>
            </a:prstGeom>
            <a:noFill/>
            <a:ln w="381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H="1">
              <a:off x="6204857" y="3357154"/>
              <a:ext cx="692332" cy="13063"/>
            </a:xfrm>
            <a:prstGeom prst="straightConnector1">
              <a:avLst/>
            </a:prstGeom>
            <a:no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flipH="1">
              <a:off x="2599509" y="1332411"/>
              <a:ext cx="966651" cy="509451"/>
            </a:xfrm>
            <a:prstGeom prst="straightConnector1">
              <a:avLst/>
            </a:prstGeom>
            <a:noFill/>
            <a:ln w="38100" cap="flat" cmpd="sng" algn="ctr">
              <a:solidFill>
                <a:srgbClr val="7030A0"/>
              </a:solidFill>
              <a:prstDash val="sysDash"/>
              <a:round/>
              <a:headEnd type="none" w="med" len="med"/>
              <a:tailEnd type="arrow"/>
            </a:ln>
            <a:effectLst/>
          </p:spPr>
        </p:cxnSp>
        <p:cxnSp>
          <p:nvCxnSpPr>
            <p:cNvPr id="31" name="Straight Arrow Connector 30"/>
            <p:cNvCxnSpPr/>
            <p:nvPr/>
          </p:nvCxnSpPr>
          <p:spPr bwMode="auto">
            <a:xfrm>
              <a:off x="5656217" y="1319349"/>
              <a:ext cx="1084217" cy="653142"/>
            </a:xfrm>
            <a:prstGeom prst="straightConnector1">
              <a:avLst/>
            </a:prstGeom>
            <a:noFill/>
            <a:ln w="38100" cap="flat" cmpd="sng" algn="ctr">
              <a:solidFill>
                <a:srgbClr val="7030A0"/>
              </a:solidFill>
              <a:prstDash val="sysDash"/>
              <a:round/>
              <a:headEnd type="none" w="med" len="med"/>
              <a:tailEnd type="arrow"/>
            </a:ln>
            <a:effectLst/>
          </p:spPr>
        </p:cxnSp>
        <p:cxnSp>
          <p:nvCxnSpPr>
            <p:cNvPr id="44" name="Straight Arrow Connector 43"/>
            <p:cNvCxnSpPr/>
            <p:nvPr/>
          </p:nvCxnSpPr>
          <p:spPr bwMode="auto">
            <a:xfrm flipV="1">
              <a:off x="6189618" y="4672365"/>
              <a:ext cx="918754" cy="1123261"/>
            </a:xfrm>
            <a:prstGeom prst="straightConnector1">
              <a:avLst/>
            </a:prstGeom>
            <a:noFill/>
            <a:ln w="38100" cap="flat" cmpd="sng" algn="ctr">
              <a:solidFill>
                <a:schemeClr val="tx1"/>
              </a:solidFill>
              <a:prstDash val="solid"/>
              <a:round/>
              <a:headEnd type="triangle" w="med" len="med"/>
              <a:tailEnd type="triangle" w="med" len="med"/>
            </a:ln>
            <a:effectLst/>
          </p:spPr>
        </p:cxnSp>
      </p:grpSp>
    </p:spTree>
    <p:extLst>
      <p:ext uri="{BB962C8B-B14F-4D97-AF65-F5344CB8AC3E}">
        <p14:creationId xmlns:p14="http://schemas.microsoft.com/office/powerpoint/2010/main" val="3061801644"/>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458200" cy="609600"/>
          </a:xfrm>
        </p:spPr>
        <p:txBody>
          <a:bodyPr/>
          <a:lstStyle/>
          <a:p>
            <a:pPr algn="ctr"/>
            <a:r>
              <a:rPr lang="en-US" i="1" dirty="0" smtClean="0"/>
              <a:t>The Matter of Origin</a:t>
            </a:r>
            <a:r>
              <a:rPr lang="en-US" dirty="0"/>
              <a:t>s</a:t>
            </a:r>
            <a:r>
              <a:rPr lang="en-US" dirty="0" smtClean="0"/>
              <a:t> </a:t>
            </a:r>
            <a:br>
              <a:rPr lang="en-US" dirty="0" smtClean="0"/>
            </a:br>
            <a:r>
              <a:rPr lang="en-US" dirty="0" smtClean="0"/>
              <a:t>Degree of Collaboration Abacus</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le 3" descr="Two column figure. On left, 10 typical steps in community engaged research are listed. On right, a separate continuum for each step shows community on the left and university on the right. For each step's continuum, green circles or abacus beads indicate whether community or university partners had more decision making authority and voice in that step of the collaboration process." title="Matter of Origins Collaboration Abacus."/>
          <p:cNvGraphicFramePr>
            <a:graphicFrameLocks noGrp="1"/>
          </p:cNvGraphicFramePr>
          <p:nvPr>
            <p:extLst>
              <p:ext uri="{D42A27DB-BD31-4B8C-83A1-F6EECF244321}">
                <p14:modId xmlns:p14="http://schemas.microsoft.com/office/powerpoint/2010/main" val="905527157"/>
              </p:ext>
            </p:extLst>
          </p:nvPr>
        </p:nvGraphicFramePr>
        <p:xfrm>
          <a:off x="-18143" y="1676396"/>
          <a:ext cx="9144000" cy="5181599"/>
        </p:xfrm>
        <a:graphic>
          <a:graphicData uri="http://schemas.openxmlformats.org/drawingml/2006/table">
            <a:tbl>
              <a:tblPr firstRow="1" bandRow="1">
                <a:tableStyleId>{00A15C55-8517-42AA-B614-E9B94910E393}</a:tableStyleId>
              </a:tblPr>
              <a:tblGrid>
                <a:gridCol w="4750634"/>
                <a:gridCol w="4393366"/>
              </a:tblGrid>
              <a:tr h="458782">
                <a:tc>
                  <a:txBody>
                    <a:bodyPr/>
                    <a:lstStyle/>
                    <a:p>
                      <a:r>
                        <a:rPr lang="en-US" sz="2000" dirty="0" smtClean="0"/>
                        <a:t>Step in CE</a:t>
                      </a:r>
                      <a:r>
                        <a:rPr lang="en-US" sz="2000" baseline="0" dirty="0" smtClean="0"/>
                        <a:t> Research Process</a:t>
                      </a:r>
                      <a:endParaRPr lang="en-US" sz="2000" dirty="0">
                        <a:solidFill>
                          <a:schemeClr val="tx1"/>
                        </a:solidFill>
                      </a:endParaRPr>
                    </a:p>
                  </a:txBody>
                  <a:tcPr marT="45717" marB="45717"/>
                </a:tc>
                <a:tc>
                  <a:txBody>
                    <a:bodyPr/>
                    <a:lstStyle/>
                    <a:p>
                      <a:pPr algn="ctr"/>
                      <a:r>
                        <a:rPr lang="en-US" sz="2000" dirty="0" smtClean="0"/>
                        <a:t>Voice &amp; </a:t>
                      </a:r>
                      <a:r>
                        <a:rPr lang="en-US" sz="2000" baseline="0" dirty="0" smtClean="0"/>
                        <a:t>Responsibility</a:t>
                      </a:r>
                      <a:endParaRPr lang="en-US" sz="2000" dirty="0">
                        <a:solidFill>
                          <a:schemeClr val="tx1"/>
                        </a:solidFill>
                      </a:endParaRPr>
                    </a:p>
                  </a:txBody>
                  <a:tcPr marT="45717" marB="45717"/>
                </a:tc>
              </a:tr>
              <a:tr h="429347">
                <a:tc>
                  <a:txBody>
                    <a:bodyPr/>
                    <a:lstStyle/>
                    <a:p>
                      <a:endParaRPr lang="en-US" sz="1800" dirty="0"/>
                    </a:p>
                  </a:txBody>
                  <a:tcPr marT="45717" marB="45717"/>
                </a:tc>
                <a:tc>
                  <a:txBody>
                    <a:bodyPr/>
                    <a:lstStyle/>
                    <a:p>
                      <a:r>
                        <a:rPr lang="en-US" sz="1800" dirty="0" smtClean="0"/>
                        <a:t>Community                            University</a:t>
                      </a:r>
                      <a:endParaRPr lang="en-US" sz="1800" dirty="0"/>
                    </a:p>
                  </a:txBody>
                  <a:tcPr marT="45717" marB="45717"/>
                </a:tc>
              </a:tr>
              <a:tr h="429347">
                <a:tc>
                  <a:txBody>
                    <a:bodyPr/>
                    <a:lstStyle/>
                    <a:p>
                      <a:pPr marL="342900" indent="-342900">
                        <a:buFont typeface="+mj-lt"/>
                        <a:buNone/>
                      </a:pPr>
                      <a:r>
                        <a:rPr lang="en-US" sz="1800" dirty="0" smtClean="0"/>
                        <a:t>1.  Identify community issue(s) &amp; assets</a:t>
                      </a:r>
                      <a:endParaRPr lang="en-US" sz="1800" dirty="0"/>
                    </a:p>
                  </a:txBody>
                  <a:tcPr marT="45717" marB="45717"/>
                </a:tc>
                <a:tc>
                  <a:txBody>
                    <a:bodyPr/>
                    <a:lstStyle/>
                    <a:p>
                      <a:endParaRPr lang="en-US" sz="1800" dirty="0"/>
                    </a:p>
                  </a:txBody>
                  <a:tcPr marT="45717" marB="45717"/>
                </a:tc>
              </a:tr>
              <a:tr h="429347">
                <a:tc>
                  <a:txBody>
                    <a:bodyPr/>
                    <a:lstStyle/>
                    <a:p>
                      <a:pPr marL="342900" indent="-342900">
                        <a:buFont typeface="+mj-lt"/>
                        <a:buNone/>
                      </a:pPr>
                      <a:r>
                        <a:rPr lang="en-US" sz="1800" dirty="0" smtClean="0"/>
                        <a:t>2.  Decide on research</a:t>
                      </a:r>
                      <a:r>
                        <a:rPr lang="en-US" sz="1800" baseline="0" dirty="0" smtClean="0"/>
                        <a:t> question(s)</a:t>
                      </a:r>
                      <a:endParaRPr lang="en-US" sz="1800" dirty="0"/>
                    </a:p>
                  </a:txBody>
                  <a:tcPr marT="45717" marB="45717"/>
                </a:tc>
                <a:tc>
                  <a:txBody>
                    <a:bodyPr/>
                    <a:lstStyle/>
                    <a:p>
                      <a:endParaRPr lang="en-US" sz="1800" dirty="0"/>
                    </a:p>
                  </a:txBody>
                  <a:tcPr marT="45717" marB="45717"/>
                </a:tc>
              </a:tr>
              <a:tr h="429347">
                <a:tc>
                  <a:txBody>
                    <a:bodyPr/>
                    <a:lstStyle/>
                    <a:p>
                      <a:pPr marL="342900" indent="-342900">
                        <a:buFont typeface="+mj-lt"/>
                        <a:buNone/>
                      </a:pPr>
                      <a:r>
                        <a:rPr lang="en-US" sz="1800" dirty="0" smtClean="0"/>
                        <a:t>3.  Select research design</a:t>
                      </a:r>
                      <a:endParaRPr lang="en-US" sz="1800" dirty="0"/>
                    </a:p>
                  </a:txBody>
                  <a:tcPr marT="45717" marB="45717"/>
                </a:tc>
                <a:tc>
                  <a:txBody>
                    <a:bodyPr/>
                    <a:lstStyle/>
                    <a:p>
                      <a:endParaRPr lang="en-US" sz="1800"/>
                    </a:p>
                  </a:txBody>
                  <a:tcPr marT="45717" marB="45717"/>
                </a:tc>
              </a:tr>
              <a:tr h="429347">
                <a:tc>
                  <a:txBody>
                    <a:bodyPr/>
                    <a:lstStyle/>
                    <a:p>
                      <a:pPr marL="342900" indent="-342900">
                        <a:buFont typeface="+mj-lt"/>
                        <a:buNone/>
                      </a:pPr>
                      <a:r>
                        <a:rPr lang="en-US" sz="1800" dirty="0" smtClean="0"/>
                        <a:t>4.  Develop instrument</a:t>
                      </a:r>
                      <a:r>
                        <a:rPr lang="en-US" sz="1800" baseline="0" dirty="0" smtClean="0"/>
                        <a:t>/process</a:t>
                      </a:r>
                      <a:endParaRPr lang="en-US" sz="1800" dirty="0"/>
                    </a:p>
                  </a:txBody>
                  <a:tcPr marT="45717" marB="45717"/>
                </a:tc>
                <a:tc>
                  <a:txBody>
                    <a:bodyPr/>
                    <a:lstStyle/>
                    <a:p>
                      <a:endParaRPr lang="en-US" sz="1800"/>
                    </a:p>
                  </a:txBody>
                  <a:tcPr marT="45717" marB="45717"/>
                </a:tc>
              </a:tr>
              <a:tr h="429347">
                <a:tc>
                  <a:txBody>
                    <a:bodyPr/>
                    <a:lstStyle/>
                    <a:p>
                      <a:pPr marL="342900" indent="-342900">
                        <a:buFont typeface="+mj-lt"/>
                        <a:buNone/>
                      </a:pPr>
                      <a:r>
                        <a:rPr lang="en-US" sz="1800" dirty="0" smtClean="0"/>
                        <a:t>5.  Collect data</a:t>
                      </a:r>
                      <a:endParaRPr lang="en-US" sz="1800" dirty="0"/>
                    </a:p>
                  </a:txBody>
                  <a:tcPr marT="45717" marB="45717"/>
                </a:tc>
                <a:tc>
                  <a:txBody>
                    <a:bodyPr/>
                    <a:lstStyle/>
                    <a:p>
                      <a:endParaRPr lang="en-US" sz="1800"/>
                    </a:p>
                  </a:txBody>
                  <a:tcPr marT="45717" marB="45717"/>
                </a:tc>
              </a:tr>
              <a:tr h="429347">
                <a:tc>
                  <a:txBody>
                    <a:bodyPr/>
                    <a:lstStyle/>
                    <a:p>
                      <a:pPr marL="342900" indent="-342900">
                        <a:buFont typeface="+mj-lt"/>
                        <a:buNone/>
                      </a:pPr>
                      <a:r>
                        <a:rPr lang="en-US" sz="1800" dirty="0" smtClean="0"/>
                        <a:t>6.  Analyze data</a:t>
                      </a:r>
                      <a:endParaRPr lang="en-US" sz="1800" dirty="0"/>
                    </a:p>
                  </a:txBody>
                  <a:tcPr marT="45717" marB="45717"/>
                </a:tc>
                <a:tc>
                  <a:txBody>
                    <a:bodyPr/>
                    <a:lstStyle/>
                    <a:p>
                      <a:endParaRPr lang="en-US" sz="1800"/>
                    </a:p>
                  </a:txBody>
                  <a:tcPr marT="45717" marB="45717"/>
                </a:tc>
              </a:tr>
              <a:tr h="429347">
                <a:tc>
                  <a:txBody>
                    <a:bodyPr/>
                    <a:lstStyle/>
                    <a:p>
                      <a:pPr marL="342900" indent="-342900">
                        <a:buFont typeface="+mj-lt"/>
                        <a:buNone/>
                      </a:pPr>
                      <a:r>
                        <a:rPr lang="en-US" sz="1800" dirty="0" smtClean="0"/>
                        <a:t>7.  Interpret data </a:t>
                      </a:r>
                      <a:endParaRPr lang="en-US" sz="1800" dirty="0"/>
                    </a:p>
                  </a:txBody>
                  <a:tcPr marT="45717" marB="45717"/>
                </a:tc>
                <a:tc>
                  <a:txBody>
                    <a:bodyPr/>
                    <a:lstStyle/>
                    <a:p>
                      <a:endParaRPr lang="en-US" sz="1800" dirty="0"/>
                    </a:p>
                  </a:txBody>
                  <a:tcPr marT="45717" marB="45717"/>
                </a:tc>
              </a:tr>
              <a:tr h="429347">
                <a:tc>
                  <a:txBody>
                    <a:bodyPr/>
                    <a:lstStyle/>
                    <a:p>
                      <a:pPr marL="342900" indent="-342900">
                        <a:buFont typeface="+mj-lt"/>
                        <a:buNone/>
                      </a:pPr>
                      <a:r>
                        <a:rPr lang="en-US" sz="1800" dirty="0" smtClean="0"/>
                        <a:t>8.  Disseminate</a:t>
                      </a:r>
                      <a:r>
                        <a:rPr lang="en-US" sz="1800" baseline="0" dirty="0" smtClean="0"/>
                        <a:t> of findings</a:t>
                      </a:r>
                      <a:endParaRPr lang="en-US" sz="1800" dirty="0"/>
                    </a:p>
                  </a:txBody>
                  <a:tcPr marT="45717" marB="45717"/>
                </a:tc>
                <a:tc>
                  <a:txBody>
                    <a:bodyPr/>
                    <a:lstStyle/>
                    <a:p>
                      <a:endParaRPr lang="en-US" sz="1800" dirty="0"/>
                    </a:p>
                  </a:txBody>
                  <a:tcPr marT="45717" marB="45717"/>
                </a:tc>
              </a:tr>
              <a:tr h="429347">
                <a:tc>
                  <a:txBody>
                    <a:bodyPr/>
                    <a:lstStyle/>
                    <a:p>
                      <a:pPr marL="342900" indent="-342900">
                        <a:buFont typeface="+mj-lt"/>
                        <a:buNone/>
                      </a:pPr>
                      <a:r>
                        <a:rPr lang="en-US" sz="1800" dirty="0" smtClean="0"/>
                        <a:t>9.  Create academic </a:t>
                      </a:r>
                      <a:r>
                        <a:rPr lang="en-US" sz="1800" baseline="0" dirty="0" smtClean="0"/>
                        <a:t>products</a:t>
                      </a:r>
                      <a:endParaRPr lang="en-US" sz="1800" dirty="0"/>
                    </a:p>
                  </a:txBody>
                  <a:tcPr marT="45717" marB="45717"/>
                </a:tc>
                <a:tc>
                  <a:txBody>
                    <a:bodyPr/>
                    <a:lstStyle/>
                    <a:p>
                      <a:endParaRPr lang="en-US" sz="1800" dirty="0"/>
                    </a:p>
                  </a:txBody>
                  <a:tcPr marT="45717" marB="45717"/>
                </a:tc>
              </a:tr>
              <a:tr h="429347">
                <a:tc>
                  <a:txBody>
                    <a:bodyPr/>
                    <a:lstStyle/>
                    <a:p>
                      <a:pPr marL="342900" indent="-342900">
                        <a:buFont typeface="+mj-lt"/>
                        <a:buNone/>
                      </a:pPr>
                      <a:r>
                        <a:rPr lang="en-US" sz="1800" dirty="0" smtClean="0"/>
                        <a:t>10. Create public products</a:t>
                      </a:r>
                      <a:endParaRPr lang="en-US" sz="1800" dirty="0"/>
                    </a:p>
                  </a:txBody>
                  <a:tcPr marT="45717" marB="45717"/>
                </a:tc>
                <a:tc>
                  <a:txBody>
                    <a:bodyPr/>
                    <a:lstStyle/>
                    <a:p>
                      <a:endParaRPr lang="en-US" sz="1800" dirty="0"/>
                    </a:p>
                  </a:txBody>
                  <a:tcPr marT="45717" marB="45717"/>
                </a:tc>
              </a:tr>
            </a:tbl>
          </a:graphicData>
        </a:graphic>
      </p:graphicFrame>
      <p:grpSp>
        <p:nvGrpSpPr>
          <p:cNvPr id="78" name="Group 77"/>
          <p:cNvGrpSpPr/>
          <p:nvPr/>
        </p:nvGrpSpPr>
        <p:grpSpPr>
          <a:xfrm>
            <a:off x="4800600" y="2705100"/>
            <a:ext cx="4000500" cy="4052888"/>
            <a:chOff x="4914900" y="2707481"/>
            <a:chExt cx="4000500" cy="4052888"/>
          </a:xfrm>
        </p:grpSpPr>
        <p:grpSp>
          <p:nvGrpSpPr>
            <p:cNvPr id="77" name="Group 76"/>
            <p:cNvGrpSpPr/>
            <p:nvPr/>
          </p:nvGrpSpPr>
          <p:grpSpPr>
            <a:xfrm>
              <a:off x="4914900" y="2838450"/>
              <a:ext cx="4000500" cy="3790950"/>
              <a:chOff x="4914900" y="2838450"/>
              <a:chExt cx="4000500" cy="3790950"/>
            </a:xfrm>
          </p:grpSpPr>
          <p:cxnSp>
            <p:nvCxnSpPr>
              <p:cNvPr id="5" name="Straight Arrow Connector 5"/>
              <p:cNvCxnSpPr>
                <a:cxnSpLocks noChangeShapeType="1"/>
              </p:cNvCxnSpPr>
              <p:nvPr/>
            </p:nvCxnSpPr>
            <p:spPr bwMode="auto">
              <a:xfrm>
                <a:off x="4953000" y="2838450"/>
                <a:ext cx="3962400" cy="0"/>
              </a:xfrm>
              <a:prstGeom prst="straightConnector1">
                <a:avLst/>
              </a:prstGeom>
              <a:noFill/>
              <a:ln w="28575" algn="ctr">
                <a:solidFill>
                  <a:schemeClr val="tx1"/>
                </a:solidFill>
                <a:round/>
                <a:headEnd type="triangle" w="med" len="med"/>
                <a:tailEnd type="triangle" w="med" len="med"/>
              </a:ln>
            </p:spPr>
          </p:cxnSp>
          <p:cxnSp>
            <p:nvCxnSpPr>
              <p:cNvPr id="6" name="Straight Arrow Connector 13"/>
              <p:cNvCxnSpPr>
                <a:cxnSpLocks noChangeShapeType="1"/>
              </p:cNvCxnSpPr>
              <p:nvPr/>
            </p:nvCxnSpPr>
            <p:spPr bwMode="auto">
              <a:xfrm>
                <a:off x="4953000" y="3200400"/>
                <a:ext cx="3962400" cy="0"/>
              </a:xfrm>
              <a:prstGeom prst="straightConnector1">
                <a:avLst/>
              </a:prstGeom>
              <a:noFill/>
              <a:ln w="28575" algn="ctr">
                <a:solidFill>
                  <a:schemeClr val="tx1"/>
                </a:solidFill>
                <a:round/>
                <a:headEnd type="triangle" w="med" len="med"/>
                <a:tailEnd type="triangle" w="med" len="med"/>
              </a:ln>
            </p:spPr>
          </p:cxnSp>
          <p:cxnSp>
            <p:nvCxnSpPr>
              <p:cNvPr id="7" name="Straight Arrow Connector 14"/>
              <p:cNvCxnSpPr>
                <a:cxnSpLocks noChangeShapeType="1"/>
              </p:cNvCxnSpPr>
              <p:nvPr/>
            </p:nvCxnSpPr>
            <p:spPr bwMode="auto">
              <a:xfrm>
                <a:off x="4953000" y="3581400"/>
                <a:ext cx="3962400" cy="0"/>
              </a:xfrm>
              <a:prstGeom prst="straightConnector1">
                <a:avLst/>
              </a:prstGeom>
              <a:noFill/>
              <a:ln w="28575" algn="ctr">
                <a:solidFill>
                  <a:schemeClr val="tx1"/>
                </a:solidFill>
                <a:round/>
                <a:headEnd type="triangle" w="med" len="med"/>
                <a:tailEnd type="triangle" w="med" len="med"/>
              </a:ln>
            </p:spPr>
          </p:cxnSp>
          <p:cxnSp>
            <p:nvCxnSpPr>
              <p:cNvPr id="8" name="Straight Arrow Connector 15"/>
              <p:cNvCxnSpPr>
                <a:cxnSpLocks noChangeShapeType="1"/>
              </p:cNvCxnSpPr>
              <p:nvPr/>
            </p:nvCxnSpPr>
            <p:spPr bwMode="auto">
              <a:xfrm>
                <a:off x="4953000" y="4038600"/>
                <a:ext cx="3962400" cy="0"/>
              </a:xfrm>
              <a:prstGeom prst="straightConnector1">
                <a:avLst/>
              </a:prstGeom>
              <a:noFill/>
              <a:ln w="28575" algn="ctr">
                <a:solidFill>
                  <a:schemeClr val="tx1"/>
                </a:solidFill>
                <a:round/>
                <a:headEnd type="triangle" w="med" len="med"/>
                <a:tailEnd type="triangle" w="med" len="med"/>
              </a:ln>
            </p:spPr>
          </p:cxnSp>
          <p:cxnSp>
            <p:nvCxnSpPr>
              <p:cNvPr id="9" name="Straight Arrow Connector 16"/>
              <p:cNvCxnSpPr>
                <a:cxnSpLocks noChangeShapeType="1"/>
              </p:cNvCxnSpPr>
              <p:nvPr/>
            </p:nvCxnSpPr>
            <p:spPr bwMode="auto">
              <a:xfrm>
                <a:off x="4953000" y="4495800"/>
                <a:ext cx="3962400" cy="0"/>
              </a:xfrm>
              <a:prstGeom prst="straightConnector1">
                <a:avLst/>
              </a:prstGeom>
              <a:noFill/>
              <a:ln w="28575" algn="ctr">
                <a:solidFill>
                  <a:schemeClr val="tx1"/>
                </a:solidFill>
                <a:round/>
                <a:headEnd type="triangle" w="med" len="med"/>
                <a:tailEnd type="triangle" w="med" len="med"/>
              </a:ln>
            </p:spPr>
          </p:cxnSp>
          <p:cxnSp>
            <p:nvCxnSpPr>
              <p:cNvPr id="10" name="Straight Arrow Connector 17"/>
              <p:cNvCxnSpPr>
                <a:cxnSpLocks noChangeShapeType="1"/>
              </p:cNvCxnSpPr>
              <p:nvPr/>
            </p:nvCxnSpPr>
            <p:spPr bwMode="auto">
              <a:xfrm>
                <a:off x="4953000" y="4949371"/>
                <a:ext cx="3962400" cy="0"/>
              </a:xfrm>
              <a:prstGeom prst="straightConnector1">
                <a:avLst/>
              </a:prstGeom>
              <a:noFill/>
              <a:ln w="28575" algn="ctr">
                <a:solidFill>
                  <a:schemeClr val="tx1"/>
                </a:solidFill>
                <a:round/>
                <a:headEnd type="triangle" w="med" len="med"/>
                <a:tailEnd type="triangle" w="med" len="med"/>
              </a:ln>
            </p:spPr>
          </p:cxnSp>
          <p:cxnSp>
            <p:nvCxnSpPr>
              <p:cNvPr id="11" name="Straight Arrow Connector 18"/>
              <p:cNvCxnSpPr>
                <a:cxnSpLocks noChangeShapeType="1"/>
              </p:cNvCxnSpPr>
              <p:nvPr/>
            </p:nvCxnSpPr>
            <p:spPr bwMode="auto">
              <a:xfrm>
                <a:off x="4953000" y="5334000"/>
                <a:ext cx="3962400" cy="0"/>
              </a:xfrm>
              <a:prstGeom prst="straightConnector1">
                <a:avLst/>
              </a:prstGeom>
              <a:noFill/>
              <a:ln w="28575" algn="ctr">
                <a:solidFill>
                  <a:schemeClr val="tx1"/>
                </a:solidFill>
                <a:round/>
                <a:headEnd type="triangle" w="med" len="med"/>
                <a:tailEnd type="triangle" w="med" len="med"/>
              </a:ln>
            </p:spPr>
          </p:cxnSp>
          <p:cxnSp>
            <p:nvCxnSpPr>
              <p:cNvPr id="12" name="Straight Arrow Connector 19"/>
              <p:cNvCxnSpPr>
                <a:cxnSpLocks noChangeShapeType="1"/>
              </p:cNvCxnSpPr>
              <p:nvPr/>
            </p:nvCxnSpPr>
            <p:spPr bwMode="auto">
              <a:xfrm>
                <a:off x="4953000" y="5791200"/>
                <a:ext cx="3962400" cy="0"/>
              </a:xfrm>
              <a:prstGeom prst="straightConnector1">
                <a:avLst/>
              </a:prstGeom>
              <a:noFill/>
              <a:ln w="28575" algn="ctr">
                <a:solidFill>
                  <a:schemeClr val="tx1"/>
                </a:solidFill>
                <a:round/>
                <a:headEnd type="triangle" w="med" len="med"/>
                <a:tailEnd type="triangle" w="med" len="med"/>
              </a:ln>
            </p:spPr>
          </p:cxnSp>
          <p:cxnSp>
            <p:nvCxnSpPr>
              <p:cNvPr id="13" name="Straight Arrow Connector 20"/>
              <p:cNvCxnSpPr>
                <a:cxnSpLocks noChangeShapeType="1"/>
              </p:cNvCxnSpPr>
              <p:nvPr/>
            </p:nvCxnSpPr>
            <p:spPr bwMode="auto">
              <a:xfrm>
                <a:off x="4953000" y="6172200"/>
                <a:ext cx="3962400" cy="0"/>
              </a:xfrm>
              <a:prstGeom prst="straightConnector1">
                <a:avLst/>
              </a:prstGeom>
              <a:noFill/>
              <a:ln w="28575" algn="ctr">
                <a:solidFill>
                  <a:schemeClr val="tx1"/>
                </a:solidFill>
                <a:round/>
                <a:headEnd type="triangle" w="med" len="med"/>
                <a:tailEnd type="triangle" w="med" len="med"/>
              </a:ln>
            </p:spPr>
          </p:cxnSp>
          <p:cxnSp>
            <p:nvCxnSpPr>
              <p:cNvPr id="14" name="Straight Arrow Connector 21"/>
              <p:cNvCxnSpPr>
                <a:cxnSpLocks noChangeShapeType="1"/>
              </p:cNvCxnSpPr>
              <p:nvPr/>
            </p:nvCxnSpPr>
            <p:spPr bwMode="auto">
              <a:xfrm>
                <a:off x="4914900" y="6629400"/>
                <a:ext cx="3962400" cy="0"/>
              </a:xfrm>
              <a:prstGeom prst="straightConnector1">
                <a:avLst/>
              </a:prstGeom>
              <a:noFill/>
              <a:ln w="28575" algn="ctr">
                <a:solidFill>
                  <a:schemeClr val="tx1"/>
                </a:solidFill>
                <a:round/>
                <a:headEnd type="triangle" w="med" len="med"/>
                <a:tailEnd type="triangle" w="med" len="med"/>
              </a:ln>
            </p:spPr>
          </p:cxnSp>
        </p:grpSp>
        <p:sp>
          <p:nvSpPr>
            <p:cNvPr id="37" name="Oval 15"/>
            <p:cNvSpPr>
              <a:spLocks noChangeArrowheads="1"/>
            </p:cNvSpPr>
            <p:nvPr/>
          </p:nvSpPr>
          <p:spPr bwMode="auto">
            <a:xfrm>
              <a:off x="5791200" y="6498431"/>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9" name="Oval 15"/>
            <p:cNvSpPr>
              <a:spLocks noChangeArrowheads="1"/>
            </p:cNvSpPr>
            <p:nvPr/>
          </p:nvSpPr>
          <p:spPr bwMode="auto">
            <a:xfrm>
              <a:off x="8395336" y="4820352"/>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0" name="Oval 15"/>
            <p:cNvSpPr>
              <a:spLocks noChangeArrowheads="1"/>
            </p:cNvSpPr>
            <p:nvPr/>
          </p:nvSpPr>
          <p:spPr bwMode="auto">
            <a:xfrm>
              <a:off x="7745791" y="5688910"/>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1" name="Oval 15"/>
            <p:cNvSpPr>
              <a:spLocks noChangeArrowheads="1"/>
            </p:cNvSpPr>
            <p:nvPr/>
          </p:nvSpPr>
          <p:spPr bwMode="auto">
            <a:xfrm>
              <a:off x="6291476" y="3069431"/>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3" name="Oval 15"/>
            <p:cNvSpPr>
              <a:spLocks noChangeArrowheads="1"/>
            </p:cNvSpPr>
            <p:nvPr/>
          </p:nvSpPr>
          <p:spPr bwMode="auto">
            <a:xfrm>
              <a:off x="8153400" y="5224462"/>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4" name="Oval 15"/>
            <p:cNvSpPr>
              <a:spLocks noChangeArrowheads="1"/>
            </p:cNvSpPr>
            <p:nvPr/>
          </p:nvSpPr>
          <p:spPr bwMode="auto">
            <a:xfrm>
              <a:off x="5791200" y="5688910"/>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9" name="Oval 15"/>
            <p:cNvSpPr>
              <a:spLocks noChangeArrowheads="1"/>
            </p:cNvSpPr>
            <p:nvPr/>
          </p:nvSpPr>
          <p:spPr bwMode="auto">
            <a:xfrm>
              <a:off x="6305550" y="3450431"/>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1" name="Oval 15"/>
            <p:cNvSpPr>
              <a:spLocks noChangeArrowheads="1"/>
            </p:cNvSpPr>
            <p:nvPr/>
          </p:nvSpPr>
          <p:spPr bwMode="auto">
            <a:xfrm>
              <a:off x="6284492" y="3907631"/>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3" name="Oval 15"/>
            <p:cNvSpPr>
              <a:spLocks noChangeArrowheads="1"/>
            </p:cNvSpPr>
            <p:nvPr/>
          </p:nvSpPr>
          <p:spPr bwMode="auto">
            <a:xfrm>
              <a:off x="5086353" y="4364831"/>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5" name="Oval 15"/>
            <p:cNvSpPr>
              <a:spLocks noChangeArrowheads="1"/>
            </p:cNvSpPr>
            <p:nvPr/>
          </p:nvSpPr>
          <p:spPr bwMode="auto">
            <a:xfrm>
              <a:off x="5086353" y="2707481"/>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76" name="Oval 15"/>
            <p:cNvSpPr>
              <a:spLocks noChangeArrowheads="1"/>
            </p:cNvSpPr>
            <p:nvPr/>
          </p:nvSpPr>
          <p:spPr bwMode="auto">
            <a:xfrm>
              <a:off x="7745791" y="6032891"/>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grpSp>
    </p:spTree>
    <p:extLst>
      <p:ext uri="{BB962C8B-B14F-4D97-AF65-F5344CB8AC3E}">
        <p14:creationId xmlns:p14="http://schemas.microsoft.com/office/powerpoint/2010/main" val="821206181"/>
      </p:ext>
    </p:extLst>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301247598"/>
              </p:ext>
            </p:extLst>
          </p:nvPr>
        </p:nvGraphicFramePr>
        <p:xfrm>
          <a:off x="19987" y="457200"/>
          <a:ext cx="9144000" cy="6126420"/>
        </p:xfrm>
        <a:graphic>
          <a:graphicData uri="http://schemas.openxmlformats.org/drawingml/2006/table">
            <a:tbl>
              <a:tblPr firstRow="1" firstCol="1" bandRow="1">
                <a:tableStyleId>{5C22544A-7EE6-4342-B048-85BDC9FD1C3A}</a:tableStyleId>
              </a:tblPr>
              <a:tblGrid>
                <a:gridCol w="2090541"/>
                <a:gridCol w="7053459"/>
              </a:tblGrid>
              <a:tr h="457200">
                <a:tc>
                  <a:txBody>
                    <a:bodyPr/>
                    <a:lstStyle/>
                    <a:p>
                      <a:pPr marL="0" marR="0" algn="ctr">
                        <a:lnSpc>
                          <a:spcPct val="115000"/>
                        </a:lnSpc>
                        <a:spcBef>
                          <a:spcPts val="0"/>
                        </a:spcBef>
                        <a:spcAft>
                          <a:spcPts val="0"/>
                        </a:spcAft>
                      </a:pPr>
                      <a:r>
                        <a:rPr lang="en-US" sz="2400" dirty="0" smtClean="0">
                          <a:effectLst/>
                        </a:rPr>
                        <a:t>Step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5708" marR="85708" marT="42855" marB="42855"/>
                </a:tc>
                <a:tc>
                  <a:txBody>
                    <a:bodyPr/>
                    <a:lstStyle/>
                    <a:p>
                      <a:pPr marL="0" marR="0" algn="ctr">
                        <a:lnSpc>
                          <a:spcPct val="115000"/>
                        </a:lnSpc>
                        <a:spcBef>
                          <a:spcPts val="0"/>
                        </a:spcBef>
                        <a:spcAft>
                          <a:spcPts val="0"/>
                        </a:spcAft>
                      </a:pPr>
                      <a:r>
                        <a:rPr lang="en-US" sz="2400" dirty="0" smtClean="0">
                          <a:effectLst/>
                        </a:rPr>
                        <a:t>Voice and Responsibility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5708" marR="85708" marT="42855" marB="42855"/>
                </a:tc>
              </a:tr>
              <a:tr h="808701">
                <a:tc>
                  <a:txBody>
                    <a:bodyPr/>
                    <a:lstStyle/>
                    <a:p>
                      <a:pPr marL="342900" marR="0" lvl="0" indent="-342900" algn="l">
                        <a:lnSpc>
                          <a:spcPct val="115000"/>
                        </a:lnSpc>
                        <a:spcBef>
                          <a:spcPts val="0"/>
                        </a:spcBef>
                        <a:spcAft>
                          <a:spcPts val="0"/>
                        </a:spcAft>
                        <a:buFont typeface="+mj-lt"/>
                        <a:buAutoNum type="arabicPeriod"/>
                      </a:pPr>
                      <a:r>
                        <a:rPr lang="en-US" sz="1800" dirty="0">
                          <a:effectLst/>
                        </a:rPr>
                        <a:t>Identify community issue(s</a:t>
                      </a:r>
                      <a:r>
                        <a:rPr lang="en-US" sz="1800" dirty="0" smtClean="0">
                          <a:effectLst/>
                        </a:rPr>
                        <a:t>) &amp; assets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5708" marR="85708" marT="42855" marB="42855"/>
                </a:tc>
                <a:tc>
                  <a:txBody>
                    <a:bodyPr/>
                    <a:lstStyle/>
                    <a:p>
                      <a:pPr marL="0" marR="0" algn="l">
                        <a:lnSpc>
                          <a:spcPct val="115000"/>
                        </a:lnSpc>
                        <a:spcBef>
                          <a:spcPts val="0"/>
                        </a:spcBef>
                        <a:spcAft>
                          <a:spcPts val="0"/>
                        </a:spcAft>
                      </a:pPr>
                      <a:r>
                        <a:rPr lang="en-US" sz="1800" dirty="0">
                          <a:effectLst/>
                        </a:rPr>
                        <a:t>Dance Exchange identified the grant opportunity to help fund the development, performance, and evaluation of an upcoming work—</a:t>
                      </a:r>
                      <a:r>
                        <a:rPr lang="en-US" sz="1800" i="1" dirty="0">
                          <a:effectLst/>
                        </a:rPr>
                        <a:t>The Matter of Origins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5708" marR="85708" marT="42855" marB="42855"/>
                </a:tc>
              </a:tr>
              <a:tr h="1360126">
                <a:tc>
                  <a:txBody>
                    <a:bodyPr/>
                    <a:lstStyle/>
                    <a:p>
                      <a:pPr marL="342900" marR="0" lvl="0" indent="-342900" algn="l">
                        <a:lnSpc>
                          <a:spcPct val="115000"/>
                        </a:lnSpc>
                        <a:spcBef>
                          <a:spcPts val="0"/>
                        </a:spcBef>
                        <a:spcAft>
                          <a:spcPts val="0"/>
                        </a:spcAft>
                        <a:buFont typeface="+mj-lt"/>
                        <a:buAutoNum type="arabicPeriod" startAt="2"/>
                      </a:pPr>
                      <a:r>
                        <a:rPr lang="en-US" sz="1800" dirty="0">
                          <a:effectLst/>
                        </a:rPr>
                        <a:t>Decide on research question(s)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5708" marR="85708" marT="42855" marB="42855"/>
                </a:tc>
                <a:tc>
                  <a:txBody>
                    <a:bodyPr/>
                    <a:lstStyle/>
                    <a:p>
                      <a:pPr marL="0" marR="0" algn="l">
                        <a:lnSpc>
                          <a:spcPct val="115000"/>
                        </a:lnSpc>
                        <a:spcBef>
                          <a:spcPts val="0"/>
                        </a:spcBef>
                        <a:spcAft>
                          <a:spcPts val="0"/>
                        </a:spcAft>
                      </a:pPr>
                      <a:r>
                        <a:rPr lang="en-US" sz="1800" dirty="0">
                          <a:effectLst/>
                        </a:rPr>
                        <a:t>Dance Exchange wrote the grant to National Science Foundation—which broadly defines areas for evaluation in Informal Science Education.  After many conversations and a visit to the Dance Exchange, the MSU research team identified general areas to explore through the research based on a combination of NSF’s, Dance Exchange’s, and the research team’s interests.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5708" marR="85708" marT="42855" marB="42855"/>
                </a:tc>
              </a:tr>
              <a:tr h="1176354">
                <a:tc>
                  <a:txBody>
                    <a:bodyPr/>
                    <a:lstStyle/>
                    <a:p>
                      <a:pPr marL="342900" marR="0" lvl="0" indent="-342900" algn="l">
                        <a:lnSpc>
                          <a:spcPct val="115000"/>
                        </a:lnSpc>
                        <a:spcBef>
                          <a:spcPts val="0"/>
                        </a:spcBef>
                        <a:spcAft>
                          <a:spcPts val="0"/>
                        </a:spcAft>
                        <a:buFont typeface="+mj-lt"/>
                        <a:buAutoNum type="arabicPeriod" startAt="3"/>
                      </a:pPr>
                      <a:r>
                        <a:rPr lang="en-US" sz="1800" dirty="0" smtClean="0">
                          <a:effectLst/>
                        </a:rPr>
                        <a:t>Select </a:t>
                      </a:r>
                      <a:r>
                        <a:rPr lang="en-US" sz="1800" dirty="0">
                          <a:effectLst/>
                        </a:rPr>
                        <a:t>research design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5708" marR="85708" marT="42855" marB="42855"/>
                </a:tc>
                <a:tc>
                  <a:txBody>
                    <a:bodyPr/>
                    <a:lstStyle/>
                    <a:p>
                      <a:pPr marL="0" marR="0" algn="l">
                        <a:lnSpc>
                          <a:spcPct val="115000"/>
                        </a:lnSpc>
                        <a:spcBef>
                          <a:spcPts val="0"/>
                        </a:spcBef>
                        <a:spcAft>
                          <a:spcPts val="0"/>
                        </a:spcAft>
                      </a:pPr>
                      <a:r>
                        <a:rPr lang="en-US" sz="1800" dirty="0">
                          <a:effectLst/>
                        </a:rPr>
                        <a:t>National Science Foundation advocates for more rigorous (versus less rigorous) research designs. MSU research team and Dance Exchange selected an overall design, which was modified based upon the physical layout of the performance sites. This resulted in 5 different designs—one for each performance site, with slightly different emphases.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5708" marR="85708" marT="42855" marB="42855"/>
                </a:tc>
              </a:tr>
            </a:tbl>
          </a:graphicData>
        </a:graphic>
      </p:graphicFrame>
    </p:spTree>
    <p:extLst>
      <p:ext uri="{BB962C8B-B14F-4D97-AF65-F5344CB8AC3E}">
        <p14:creationId xmlns:p14="http://schemas.microsoft.com/office/powerpoint/2010/main" val="385732160"/>
      </p:ext>
    </p:extLst>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63503942"/>
              </p:ext>
            </p:extLst>
          </p:nvPr>
        </p:nvGraphicFramePr>
        <p:xfrm>
          <a:off x="0" y="228600"/>
          <a:ext cx="9067800" cy="6621606"/>
        </p:xfrm>
        <a:graphic>
          <a:graphicData uri="http://schemas.openxmlformats.org/drawingml/2006/table">
            <a:tbl>
              <a:tblPr firstRow="1" firstCol="1" bandRow="1">
                <a:tableStyleId>{5C22544A-7EE6-4342-B048-85BDC9FD1C3A}</a:tableStyleId>
              </a:tblPr>
              <a:tblGrid>
                <a:gridCol w="2073122"/>
                <a:gridCol w="6994678"/>
              </a:tblGrid>
              <a:tr h="457200">
                <a:tc>
                  <a:txBody>
                    <a:bodyPr/>
                    <a:lstStyle/>
                    <a:p>
                      <a:pPr marL="0" marR="0" lvl="0" indent="0" algn="ctr">
                        <a:lnSpc>
                          <a:spcPct val="115000"/>
                        </a:lnSpc>
                        <a:spcBef>
                          <a:spcPts val="0"/>
                        </a:spcBef>
                        <a:spcAft>
                          <a:spcPts val="0"/>
                        </a:spcAft>
                        <a:buFont typeface="+mj-lt"/>
                        <a:buNone/>
                      </a:pPr>
                      <a:r>
                        <a:rPr lang="en-US" sz="2400" dirty="0" smtClean="0">
                          <a:effectLst/>
                          <a:latin typeface="+mn-lt"/>
                          <a:ea typeface="+mn-ea"/>
                          <a:cs typeface="+mn-cs"/>
                        </a:rPr>
                        <a:t>Steps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c>
                  <a:txBody>
                    <a:bodyPr/>
                    <a:lstStyle/>
                    <a:p>
                      <a:pPr marL="0" marR="0" algn="ctr">
                        <a:lnSpc>
                          <a:spcPct val="115000"/>
                        </a:lnSpc>
                        <a:spcBef>
                          <a:spcPts val="0"/>
                        </a:spcBef>
                        <a:spcAft>
                          <a:spcPts val="0"/>
                        </a:spcAft>
                      </a:pPr>
                      <a:r>
                        <a:rPr lang="en-US" sz="2400" dirty="0" smtClean="0">
                          <a:effectLst/>
                          <a:latin typeface="Century Gothic" panose="020B0502020202020204" pitchFamily="34" charset="0"/>
                          <a:ea typeface="Calibri" panose="020F0502020204030204" pitchFamily="34" charset="0"/>
                          <a:cs typeface="Times New Roman" panose="02020603050405020304" pitchFamily="18" charset="0"/>
                        </a:rPr>
                        <a:t>Voice</a:t>
                      </a:r>
                      <a:r>
                        <a:rPr lang="en-US" sz="2400" baseline="0" dirty="0" smtClean="0">
                          <a:effectLst/>
                          <a:latin typeface="Century Gothic" panose="020B0502020202020204" pitchFamily="34" charset="0"/>
                          <a:ea typeface="Calibri" panose="020F0502020204030204" pitchFamily="34" charset="0"/>
                          <a:cs typeface="Times New Roman" panose="02020603050405020304" pitchFamily="18" charset="0"/>
                        </a:rPr>
                        <a:t> and Responsibility</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6577" marR="146577" marT="73287" marB="73287"/>
                </a:tc>
              </a:tr>
              <a:tr h="1903800">
                <a:tc>
                  <a:txBody>
                    <a:bodyPr/>
                    <a:lstStyle/>
                    <a:p>
                      <a:pPr marL="342900" marR="0" lvl="0" indent="-342900" algn="l">
                        <a:lnSpc>
                          <a:spcPct val="115000"/>
                        </a:lnSpc>
                        <a:spcBef>
                          <a:spcPts val="0"/>
                        </a:spcBef>
                        <a:spcAft>
                          <a:spcPts val="0"/>
                        </a:spcAft>
                        <a:buFont typeface="+mj-lt"/>
                        <a:buAutoNum type="arabicPeriod" startAt="4"/>
                      </a:pPr>
                      <a:r>
                        <a:rPr lang="en-US" sz="1800" dirty="0" smtClean="0">
                          <a:effectLst/>
                        </a:rPr>
                        <a:t>Develop instrument and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smtClean="0">
                          <a:effectLst/>
                        </a:rPr>
                        <a:t>Dance Exchange made sure the data collection process did not interfere with the audience members’ experience. Dance Exchange contributed ideas, word-</a:t>
                      </a:r>
                      <a:r>
                        <a:rPr lang="en-US" sz="1700" dirty="0" err="1" smtClean="0">
                          <a:effectLst/>
                        </a:rPr>
                        <a:t>smithed</a:t>
                      </a:r>
                      <a:r>
                        <a:rPr lang="en-US" sz="1700" dirty="0" smtClean="0">
                          <a:effectLst/>
                        </a:rPr>
                        <a:t> questions, and influenced size, shape, and color of instruments.  MSU made sure survey questions mapped over to research questions and provided data that could be compared across research sites.</a:t>
                      </a:r>
                      <a:endParaRPr lang="en-US" sz="17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r>
              <a:tr h="764639">
                <a:tc>
                  <a:txBody>
                    <a:bodyPr/>
                    <a:lstStyle/>
                    <a:p>
                      <a:pPr marL="342900" marR="0" lvl="0" indent="-342900" algn="l">
                        <a:lnSpc>
                          <a:spcPct val="115000"/>
                        </a:lnSpc>
                        <a:spcBef>
                          <a:spcPts val="0"/>
                        </a:spcBef>
                        <a:spcAft>
                          <a:spcPts val="0"/>
                        </a:spcAft>
                        <a:buFont typeface="+mj-lt"/>
                        <a:buAutoNum type="arabicPeriod" startAt="5"/>
                      </a:pPr>
                      <a:r>
                        <a:rPr lang="en-US" sz="1800" dirty="0">
                          <a:effectLst/>
                        </a:rPr>
                        <a:t>Collect 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c>
                  <a:txBody>
                    <a:bodyPr/>
                    <a:lstStyle/>
                    <a:p>
                      <a:pPr marL="0" marR="0" algn="l">
                        <a:lnSpc>
                          <a:spcPct val="115000"/>
                        </a:lnSpc>
                        <a:spcBef>
                          <a:spcPts val="0"/>
                        </a:spcBef>
                        <a:spcAft>
                          <a:spcPts val="0"/>
                        </a:spcAft>
                      </a:pPr>
                      <a:r>
                        <a:rPr lang="en-US" sz="1700" dirty="0">
                          <a:effectLst/>
                        </a:rPr>
                        <a:t>Dance Exchange trained local dancers at each site to collect the data prior to the performance and at intermission. Dance Exchange trained provocateurs (tea table conveners) to collect data at the end of the performance. Dance Exchange collected delayed post-performance data through survey monkey. They then turned the data over to </a:t>
                      </a:r>
                      <a:r>
                        <a:rPr lang="en-US" sz="1700" dirty="0" smtClean="0">
                          <a:effectLst/>
                        </a:rPr>
                        <a:t>MSU to </a:t>
                      </a:r>
                      <a:r>
                        <a:rPr lang="en-US" sz="1700" dirty="0">
                          <a:effectLst/>
                        </a:rPr>
                        <a:t>analyze.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r>
              <a:tr h="764639">
                <a:tc>
                  <a:txBody>
                    <a:bodyPr/>
                    <a:lstStyle/>
                    <a:p>
                      <a:pPr marL="342900" marR="0" lvl="0" indent="-342900" algn="l">
                        <a:lnSpc>
                          <a:spcPct val="115000"/>
                        </a:lnSpc>
                        <a:spcBef>
                          <a:spcPts val="0"/>
                        </a:spcBef>
                        <a:spcAft>
                          <a:spcPts val="0"/>
                        </a:spcAft>
                        <a:buFont typeface="+mj-lt"/>
                        <a:buAutoNum type="arabicPeriod" startAt="6"/>
                      </a:pPr>
                      <a:r>
                        <a:rPr lang="en-US" sz="1800" dirty="0">
                          <a:effectLst/>
                        </a:rPr>
                        <a:t>Analyze 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c>
                  <a:txBody>
                    <a:bodyPr/>
                    <a:lstStyle/>
                    <a:p>
                      <a:pPr marL="0" marR="0" algn="l">
                        <a:lnSpc>
                          <a:spcPct val="115000"/>
                        </a:lnSpc>
                        <a:spcBef>
                          <a:spcPts val="0"/>
                        </a:spcBef>
                        <a:spcAft>
                          <a:spcPts val="0"/>
                        </a:spcAft>
                      </a:pPr>
                      <a:r>
                        <a:rPr lang="en-US" sz="1700" dirty="0">
                          <a:effectLst/>
                        </a:rPr>
                        <a:t>MSU managed data entry and data analysis—of both qualitative and quantitative data.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r>
              <a:tr h="764639">
                <a:tc>
                  <a:txBody>
                    <a:bodyPr/>
                    <a:lstStyle/>
                    <a:p>
                      <a:pPr marL="342900" marR="0" lvl="0" indent="-342900" algn="l">
                        <a:lnSpc>
                          <a:spcPct val="115000"/>
                        </a:lnSpc>
                        <a:spcBef>
                          <a:spcPts val="0"/>
                        </a:spcBef>
                        <a:spcAft>
                          <a:spcPts val="0"/>
                        </a:spcAft>
                        <a:buFont typeface="+mj-lt"/>
                        <a:buAutoNum type="arabicPeriod" startAt="7"/>
                      </a:pPr>
                      <a:r>
                        <a:rPr lang="en-US" sz="1800" dirty="0" smtClean="0">
                          <a:effectLst/>
                          <a:latin typeface="Century Gothic" panose="020B0502020202020204" pitchFamily="34" charset="0"/>
                          <a:ea typeface="Calibri" panose="020F0502020204030204" pitchFamily="34" charset="0"/>
                          <a:cs typeface="Times New Roman" panose="02020603050405020304" pitchFamily="18" charset="0"/>
                        </a:rPr>
                        <a:t>Interpret data</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6577" marR="146577" marT="73287" marB="73287"/>
                </a:tc>
                <a:tc>
                  <a:txBody>
                    <a:bodyPr/>
                    <a:lstStyle/>
                    <a:p>
                      <a:pPr marL="0" marR="0" algn="l">
                        <a:lnSpc>
                          <a:spcPct val="115000"/>
                        </a:lnSpc>
                        <a:spcBef>
                          <a:spcPts val="0"/>
                        </a:spcBef>
                        <a:spcAft>
                          <a:spcPts val="0"/>
                        </a:spcAft>
                      </a:pPr>
                      <a:r>
                        <a:rPr lang="en-US" sz="1800" kern="1200" dirty="0" smtClean="0">
                          <a:solidFill>
                            <a:schemeClr val="dk1"/>
                          </a:solidFill>
                          <a:effectLst/>
                          <a:latin typeface="+mn-lt"/>
                          <a:ea typeface="+mn-ea"/>
                          <a:cs typeface="+mn-cs"/>
                        </a:rPr>
                        <a:t>MSU interpreted the data. Through phone calls with Dance Exchange, we focused on particular findings and iteratively refocused the evaluations, site by site so that the emphasis of each evaluation was slightly different.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r>
            </a:tbl>
          </a:graphicData>
        </a:graphic>
      </p:graphicFrame>
    </p:spTree>
    <p:extLst>
      <p:ext uri="{BB962C8B-B14F-4D97-AF65-F5344CB8AC3E}">
        <p14:creationId xmlns:p14="http://schemas.microsoft.com/office/powerpoint/2010/main" val="3395951719"/>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graphicFrame>
        <p:nvGraphicFramePr>
          <p:cNvPr id="7" name="Content Placeholder 8"/>
          <p:cNvGraphicFramePr>
            <a:graphicFrameLocks/>
          </p:cNvGraphicFramePr>
          <p:nvPr>
            <p:extLst>
              <p:ext uri="{D42A27DB-BD31-4B8C-83A1-F6EECF244321}">
                <p14:modId xmlns:p14="http://schemas.microsoft.com/office/powerpoint/2010/main" val="320036619"/>
              </p:ext>
            </p:extLst>
          </p:nvPr>
        </p:nvGraphicFramePr>
        <p:xfrm>
          <a:off x="0" y="533400"/>
          <a:ext cx="9067800" cy="5445792"/>
        </p:xfrm>
        <a:graphic>
          <a:graphicData uri="http://schemas.openxmlformats.org/drawingml/2006/table">
            <a:tbl>
              <a:tblPr firstRow="1" firstCol="1" bandRow="1">
                <a:tableStyleId>{5C22544A-7EE6-4342-B048-85BDC9FD1C3A}</a:tableStyleId>
              </a:tblPr>
              <a:tblGrid>
                <a:gridCol w="2073122"/>
                <a:gridCol w="6994678"/>
              </a:tblGrid>
              <a:tr h="457200">
                <a:tc>
                  <a:txBody>
                    <a:bodyPr/>
                    <a:lstStyle/>
                    <a:p>
                      <a:pPr marL="0" marR="0" lvl="0" indent="0" algn="ctr">
                        <a:lnSpc>
                          <a:spcPct val="115000"/>
                        </a:lnSpc>
                        <a:spcBef>
                          <a:spcPts val="0"/>
                        </a:spcBef>
                        <a:spcAft>
                          <a:spcPts val="0"/>
                        </a:spcAft>
                        <a:buFont typeface="+mj-lt"/>
                        <a:buNone/>
                      </a:pPr>
                      <a:r>
                        <a:rPr lang="en-US" sz="2400" dirty="0" smtClean="0">
                          <a:effectLst/>
                          <a:latin typeface="+mn-lt"/>
                          <a:ea typeface="+mn-ea"/>
                          <a:cs typeface="+mn-cs"/>
                        </a:rPr>
                        <a:t>Steps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c>
                  <a:txBody>
                    <a:bodyPr/>
                    <a:lstStyle/>
                    <a:p>
                      <a:pPr marL="0" marR="0" algn="ctr">
                        <a:lnSpc>
                          <a:spcPct val="115000"/>
                        </a:lnSpc>
                        <a:spcBef>
                          <a:spcPts val="0"/>
                        </a:spcBef>
                        <a:spcAft>
                          <a:spcPts val="0"/>
                        </a:spcAft>
                      </a:pPr>
                      <a:r>
                        <a:rPr lang="en-US" sz="2400" dirty="0" smtClean="0">
                          <a:effectLst/>
                          <a:latin typeface="Century Gothic" panose="020B0502020202020204" pitchFamily="34" charset="0"/>
                          <a:ea typeface="Calibri" panose="020F0502020204030204" pitchFamily="34" charset="0"/>
                          <a:cs typeface="Times New Roman" panose="02020603050405020304" pitchFamily="18" charset="0"/>
                        </a:rPr>
                        <a:t>Voice</a:t>
                      </a:r>
                      <a:r>
                        <a:rPr lang="en-US" sz="2400" baseline="0" dirty="0" smtClean="0">
                          <a:effectLst/>
                          <a:latin typeface="Century Gothic" panose="020B0502020202020204" pitchFamily="34" charset="0"/>
                          <a:ea typeface="Calibri" panose="020F0502020204030204" pitchFamily="34" charset="0"/>
                          <a:cs typeface="Times New Roman" panose="02020603050405020304" pitchFamily="18" charset="0"/>
                        </a:rPr>
                        <a:t> and Responsibility</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6577" marR="146577" marT="73287" marB="73287"/>
                </a:tc>
              </a:tr>
              <a:tr h="1903800">
                <a:tc>
                  <a:txBody>
                    <a:bodyPr/>
                    <a:lstStyle/>
                    <a:p>
                      <a:pPr marL="342900" marR="0" lvl="0" indent="-342900" algn="l">
                        <a:lnSpc>
                          <a:spcPct val="115000"/>
                        </a:lnSpc>
                        <a:spcBef>
                          <a:spcPts val="0"/>
                        </a:spcBef>
                        <a:spcAft>
                          <a:spcPts val="0"/>
                        </a:spcAft>
                        <a:buFont typeface="+mj-lt"/>
                        <a:buAutoNum type="arabicPeriod" startAt="8"/>
                      </a:pPr>
                      <a:r>
                        <a:rPr lang="en-US" sz="1800" dirty="0" smtClean="0">
                          <a:effectLst/>
                        </a:rPr>
                        <a:t>Disseminate Findings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c row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MSU</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provided, whenever requested, data for Dance Exchange to disseminate data to practitioner audiences—particularly for keynotes that Liz </a:t>
                      </a:r>
                      <a:r>
                        <a:rPr lang="en-US" sz="1800" kern="1200" dirty="0" err="1" smtClean="0">
                          <a:solidFill>
                            <a:schemeClr val="dk1"/>
                          </a:solidFill>
                          <a:effectLst/>
                          <a:latin typeface="+mn-lt"/>
                          <a:ea typeface="+mn-ea"/>
                          <a:cs typeface="+mn-cs"/>
                        </a:rPr>
                        <a:t>Lerman</a:t>
                      </a:r>
                      <a:r>
                        <a:rPr lang="en-US" sz="1800" kern="1200" dirty="0" smtClean="0">
                          <a:solidFill>
                            <a:schemeClr val="dk1"/>
                          </a:solidFill>
                          <a:effectLst/>
                          <a:latin typeface="+mn-lt"/>
                          <a:ea typeface="+mn-ea"/>
                          <a:cs typeface="+mn-cs"/>
                        </a:rPr>
                        <a:t> gave.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MSU generated research reports with considerable input from Dance Exchange so that they were reader friendly.</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MSU generated an</a:t>
                      </a:r>
                      <a:r>
                        <a:rPr lang="en-US" sz="1800" kern="1200" baseline="0" dirty="0" smtClean="0">
                          <a:solidFill>
                            <a:schemeClr val="dk1"/>
                          </a:solidFill>
                          <a:effectLst/>
                          <a:latin typeface="+mn-lt"/>
                          <a:ea typeface="+mn-ea"/>
                          <a:cs typeface="+mn-cs"/>
                        </a:rPr>
                        <a:t> evaluation ideas booklet for others involved in art/science/engagement projects.</a:t>
                      </a:r>
                      <a:endParaRPr lang="en-US"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MSU collaborated with Dance Exchange on dissemination to academic audiences—including</a:t>
                      </a:r>
                      <a:r>
                        <a:rPr lang="en-US" sz="1800" kern="1200" baseline="0" dirty="0" smtClean="0">
                          <a:solidFill>
                            <a:schemeClr val="dk1"/>
                          </a:solidFill>
                          <a:effectLst/>
                          <a:latin typeface="+mn-lt"/>
                          <a:ea typeface="+mn-ea"/>
                          <a:cs typeface="+mn-cs"/>
                        </a:rPr>
                        <a:t> conferences and peer reviewed journal articles. </a:t>
                      </a:r>
                      <a:endParaRPr lang="en-US"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r>
              <a:tr h="764639">
                <a:tc>
                  <a:txBody>
                    <a:bodyPr/>
                    <a:lstStyle/>
                    <a:p>
                      <a:pPr marL="342900" marR="0" lvl="0" indent="-342900" algn="l">
                        <a:lnSpc>
                          <a:spcPct val="115000"/>
                        </a:lnSpc>
                        <a:spcBef>
                          <a:spcPts val="0"/>
                        </a:spcBef>
                        <a:spcAft>
                          <a:spcPts val="0"/>
                        </a:spcAft>
                        <a:buFont typeface="+mj-lt"/>
                        <a:buAutoNum type="arabicPeriod" startAt="9"/>
                      </a:pPr>
                      <a:r>
                        <a:rPr lang="en-US" sz="1800" dirty="0" smtClean="0">
                          <a:effectLst/>
                        </a:rPr>
                        <a:t>Create Academic Products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c vMerge="1">
                  <a:txBody>
                    <a:bodyPr/>
                    <a:lstStyle/>
                    <a:p>
                      <a:pPr marL="0" marR="0" algn="l">
                        <a:lnSpc>
                          <a:spcPct val="115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r>
              <a:tr h="764639">
                <a:tc>
                  <a:txBody>
                    <a:bodyPr/>
                    <a:lstStyle/>
                    <a:p>
                      <a:pPr marL="342900" marR="0" lvl="0" indent="-342900" algn="l">
                        <a:lnSpc>
                          <a:spcPct val="115000"/>
                        </a:lnSpc>
                        <a:spcBef>
                          <a:spcPts val="0"/>
                        </a:spcBef>
                        <a:spcAft>
                          <a:spcPts val="0"/>
                        </a:spcAft>
                        <a:buFont typeface="+mj-lt"/>
                        <a:buAutoNum type="arabicPeriod" startAt="10"/>
                      </a:pPr>
                      <a:r>
                        <a:rPr lang="en-US" sz="1800" dirty="0" smtClean="0">
                          <a:effectLst/>
                        </a:rPr>
                        <a:t>Create Public Products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c vMerge="1">
                  <a:txBody>
                    <a:bodyPr/>
                    <a:lstStyle/>
                    <a:p>
                      <a:pPr marL="0" marR="0" algn="l">
                        <a:lnSpc>
                          <a:spcPct val="115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46577" marR="146577" marT="73287" marB="73287"/>
                </a:tc>
              </a:tr>
            </a:tbl>
          </a:graphicData>
        </a:graphic>
      </p:graphicFrame>
    </p:spTree>
    <p:extLst>
      <p:ext uri="{BB962C8B-B14F-4D97-AF65-F5344CB8AC3E}">
        <p14:creationId xmlns:p14="http://schemas.microsoft.com/office/powerpoint/2010/main" val="206981510"/>
      </p:ext>
    </p:extLst>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35709"/>
            <a:ext cx="7772400" cy="1371600"/>
          </a:xfrm>
        </p:spPr>
        <p:txBody>
          <a:bodyPr/>
          <a:lstStyle/>
          <a:p>
            <a:pPr algn="ctr"/>
            <a:r>
              <a:rPr lang="en-US" dirty="0" smtClean="0"/>
              <a:t>Example 2:</a:t>
            </a:r>
            <a:br>
              <a:rPr lang="en-US" dirty="0" smtClean="0"/>
            </a:br>
            <a:r>
              <a:rPr lang="en-US" dirty="0" smtClean="0"/>
              <a:t>GRAND Learning Network</a:t>
            </a:r>
            <a:endParaRPr lang="en-US" dirty="0"/>
          </a:p>
        </p:txBody>
      </p:sp>
      <p:sp>
        <p:nvSpPr>
          <p:cNvPr id="9" name="Content Placeholder 7"/>
          <p:cNvSpPr txBox="1">
            <a:spLocks/>
          </p:cNvSpPr>
          <p:nvPr/>
        </p:nvSpPr>
        <p:spPr>
          <a:xfrm>
            <a:off x="3272118" y="1958788"/>
            <a:ext cx="2877671" cy="4592629"/>
          </a:xfrm>
          <a:prstGeom prst="rect">
            <a:avLst/>
          </a:prstGeom>
        </p:spPr>
        <p:txBody>
          <a:bodyPr/>
          <a:lstStyle>
            <a:lvl1pPr marL="342900" indent="-342900" algn="l" rtl="0" eaLnBrk="1" fontAlgn="base" hangingPunct="1">
              <a:spcBef>
                <a:spcPct val="20000"/>
              </a:spcBef>
              <a:spcAft>
                <a:spcPct val="0"/>
              </a:spcAft>
              <a:buChar char="•"/>
              <a:defRPr sz="20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14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12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660066"/>
                </a:solidFill>
                <a:latin typeface="+mn-lt"/>
              </a:defRPr>
            </a:lvl6pPr>
            <a:lvl7pPr marL="2971800" indent="-228600" algn="l" rtl="0" eaLnBrk="1" fontAlgn="base" hangingPunct="1">
              <a:spcBef>
                <a:spcPct val="20000"/>
              </a:spcBef>
              <a:spcAft>
                <a:spcPct val="0"/>
              </a:spcAft>
              <a:buChar char="»"/>
              <a:defRPr sz="1600">
                <a:solidFill>
                  <a:srgbClr val="660066"/>
                </a:solidFill>
                <a:latin typeface="+mn-lt"/>
              </a:defRPr>
            </a:lvl7pPr>
            <a:lvl8pPr marL="3429000" indent="-228600" algn="l" rtl="0" eaLnBrk="1" fontAlgn="base" hangingPunct="1">
              <a:spcBef>
                <a:spcPct val="20000"/>
              </a:spcBef>
              <a:spcAft>
                <a:spcPct val="0"/>
              </a:spcAft>
              <a:buChar char="»"/>
              <a:defRPr sz="1600">
                <a:solidFill>
                  <a:srgbClr val="660066"/>
                </a:solidFill>
                <a:latin typeface="+mn-lt"/>
              </a:defRPr>
            </a:lvl8pPr>
            <a:lvl9pPr marL="3886200" indent="-228600" algn="l" rtl="0" eaLnBrk="1" fontAlgn="base" hangingPunct="1">
              <a:spcBef>
                <a:spcPct val="20000"/>
              </a:spcBef>
              <a:spcAft>
                <a:spcPct val="0"/>
              </a:spcAft>
              <a:buChar char="»"/>
              <a:defRPr sz="1600">
                <a:solidFill>
                  <a:srgbClr val="660066"/>
                </a:solidFill>
                <a:latin typeface="+mn-lt"/>
              </a:defRPr>
            </a:lvl9pPr>
          </a:lstStyle>
          <a:p>
            <a:pPr marL="0" indent="0" algn="ctr">
              <a:buFontTx/>
              <a:buNone/>
            </a:pPr>
            <a:r>
              <a:rPr lang="en-US" b="1" kern="0" dirty="0" smtClean="0">
                <a:solidFill>
                  <a:srgbClr val="18453B"/>
                </a:solidFill>
                <a:latin typeface="+mj-lt"/>
              </a:rPr>
              <a:t>Duration</a:t>
            </a:r>
          </a:p>
          <a:p>
            <a:pPr marL="0" indent="0" algn="ctr">
              <a:buFontTx/>
              <a:buNone/>
            </a:pPr>
            <a:r>
              <a:rPr lang="en-US" kern="0" dirty="0" smtClean="0">
                <a:latin typeface="Arial" panose="020B0604020202020204" pitchFamily="34" charset="0"/>
                <a:cs typeface="Arial" panose="020B0604020202020204" pitchFamily="34" charset="0"/>
              </a:rPr>
              <a:t>2007 Planning Grant</a:t>
            </a:r>
          </a:p>
          <a:p>
            <a:pPr marL="0" indent="0" algn="ctr">
              <a:buFontTx/>
              <a:buNone/>
            </a:pPr>
            <a:r>
              <a:rPr lang="en-US" kern="0" dirty="0" smtClean="0">
                <a:latin typeface="Arial" panose="020B0604020202020204" pitchFamily="34" charset="0"/>
                <a:cs typeface="Arial" panose="020B0604020202020204" pitchFamily="34" charset="0"/>
              </a:rPr>
              <a:t>2008- present programming</a:t>
            </a:r>
          </a:p>
          <a:p>
            <a:pPr marL="0" indent="0" algn="ctr">
              <a:buFontTx/>
              <a:buNone/>
            </a:pPr>
            <a:endParaRPr lang="en-US" sz="1000" kern="0" dirty="0" smtClean="0">
              <a:latin typeface="Arial" panose="020B0604020202020204" pitchFamily="34" charset="0"/>
              <a:cs typeface="Arial" panose="020B0604020202020204" pitchFamily="34" charset="0"/>
            </a:endParaRPr>
          </a:p>
          <a:p>
            <a:pPr marL="0" indent="0" algn="ctr">
              <a:buFontTx/>
              <a:buNone/>
            </a:pPr>
            <a:r>
              <a:rPr lang="en-US" b="1" kern="0" dirty="0" smtClean="0">
                <a:solidFill>
                  <a:srgbClr val="18453B"/>
                </a:solidFill>
                <a:latin typeface="+mj-lt"/>
              </a:rPr>
              <a:t>Intensity</a:t>
            </a:r>
          </a:p>
          <a:p>
            <a:pPr marL="0" indent="0" algn="ctr">
              <a:buFontTx/>
              <a:buNone/>
            </a:pPr>
            <a:r>
              <a:rPr lang="en-US" kern="0" dirty="0" smtClean="0">
                <a:latin typeface="Arial" panose="020B0604020202020204" pitchFamily="34" charset="0"/>
                <a:cs typeface="Arial" panose="020B0604020202020204" pitchFamily="34" charset="0"/>
              </a:rPr>
              <a:t>High intensity</a:t>
            </a:r>
          </a:p>
          <a:p>
            <a:pPr marL="0" indent="0" algn="ctr">
              <a:buFontTx/>
              <a:buNone/>
            </a:pPr>
            <a:r>
              <a:rPr lang="en-US" kern="0" dirty="0" smtClean="0">
                <a:latin typeface="Arial" panose="020B0604020202020204" pitchFamily="34" charset="0"/>
                <a:cs typeface="Arial" panose="020B0604020202020204" pitchFamily="34" charset="0"/>
              </a:rPr>
              <a:t>in terms of</a:t>
            </a:r>
          </a:p>
          <a:p>
            <a:pPr marL="0" indent="0" algn="ctr">
              <a:buFontTx/>
              <a:buNone/>
            </a:pPr>
            <a:r>
              <a:rPr lang="en-US" kern="0" dirty="0" smtClean="0">
                <a:latin typeface="Arial" panose="020B0604020202020204" pitchFamily="34" charset="0"/>
                <a:cs typeface="Arial" panose="020B0604020202020204" pitchFamily="34" charset="0"/>
              </a:rPr>
              <a:t>staff hours,</a:t>
            </a:r>
          </a:p>
          <a:p>
            <a:pPr marL="0" indent="0" algn="ctr">
              <a:buFontTx/>
              <a:buNone/>
            </a:pPr>
            <a:r>
              <a:rPr lang="en-US" kern="0" dirty="0" smtClean="0">
                <a:latin typeface="Arial" panose="020B0604020202020204" pitchFamily="34" charset="0"/>
                <a:cs typeface="Arial" panose="020B0604020202020204" pitchFamily="34" charset="0"/>
              </a:rPr>
              <a:t>participant time, &amp; community collaboration</a:t>
            </a:r>
          </a:p>
          <a:p>
            <a:pPr marL="0" indent="0" algn="ctr">
              <a:buFontTx/>
              <a:buNone/>
            </a:pPr>
            <a:endParaRPr lang="en-US" sz="1000" kern="0" dirty="0" smtClean="0">
              <a:latin typeface="Arial" panose="020B0604020202020204" pitchFamily="34" charset="0"/>
              <a:cs typeface="Arial" panose="020B0604020202020204" pitchFamily="34" charset="0"/>
            </a:endParaRPr>
          </a:p>
          <a:p>
            <a:pPr marL="0" indent="0" algn="ctr">
              <a:buFontTx/>
              <a:buNone/>
            </a:pPr>
            <a:r>
              <a:rPr lang="en-US" b="1" kern="0" dirty="0" smtClean="0">
                <a:solidFill>
                  <a:srgbClr val="18453B"/>
                </a:solidFill>
                <a:latin typeface="+mj-lt"/>
              </a:rPr>
              <a:t>Structure</a:t>
            </a:r>
          </a:p>
          <a:p>
            <a:pPr marL="0" indent="0" algn="ctr">
              <a:buFontTx/>
              <a:buNone/>
            </a:pPr>
            <a:r>
              <a:rPr lang="en-US" kern="0" dirty="0" smtClean="0">
                <a:latin typeface="Arial" panose="020B0604020202020204" pitchFamily="34" charset="0"/>
                <a:cs typeface="Arial" panose="020B0604020202020204" pitchFamily="34" charset="0"/>
              </a:rPr>
              <a:t>Network</a:t>
            </a:r>
            <a:endParaRPr lang="en-US" kern="0" dirty="0">
              <a:latin typeface="Arial" panose="020B0604020202020204" pitchFamily="34" charset="0"/>
              <a:cs typeface="Arial" panose="020B0604020202020204" pitchFamily="34" charset="0"/>
            </a:endParaRPr>
          </a:p>
        </p:txBody>
      </p:sp>
      <p:pic>
        <p:nvPicPr>
          <p:cNvPr id="10" name="Picture 6" descr="Photograph of state and regional stakeholders gathered around a roundtable brainstorming ideas and writing them on a big sheet of white newsprint." title="Photo of people around a table brainstorming."/>
          <p:cNvPicPr>
            <a:picLocks noChangeAspect="1"/>
          </p:cNvPicPr>
          <p:nvPr/>
        </p:nvPicPr>
        <p:blipFill rotWithShape="1">
          <a:blip r:embed="rId3" cstate="print"/>
          <a:srcRect l="4085"/>
          <a:stretch/>
        </p:blipFill>
        <p:spPr bwMode="auto">
          <a:xfrm>
            <a:off x="152400" y="2209800"/>
            <a:ext cx="3124200" cy="2172370"/>
          </a:xfrm>
          <a:prstGeom prst="rect">
            <a:avLst/>
          </a:prstGeom>
          <a:noFill/>
          <a:ln w="9525">
            <a:noFill/>
            <a:miter lim="800000"/>
            <a:headEnd/>
            <a:tailEnd/>
          </a:ln>
        </p:spPr>
      </p:pic>
      <p:pic>
        <p:nvPicPr>
          <p:cNvPr id="11" name="Picture 10" title="Photos of teacher-leaders and teachers wearing goggl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572000"/>
            <a:ext cx="3124200" cy="2082800"/>
          </a:xfrm>
          <a:prstGeom prst="rect">
            <a:avLst/>
          </a:prstGeom>
        </p:spPr>
      </p:pic>
      <p:pic>
        <p:nvPicPr>
          <p:cNvPr id="12" name="Picture 8" descr="IMG_6844.JPG" title="Photo of teacher and students with watershed map."/>
          <p:cNvPicPr>
            <a:picLocks noChangeAspect="1"/>
          </p:cNvPicPr>
          <p:nvPr/>
        </p:nvPicPr>
        <p:blipFill>
          <a:blip r:embed="rId5" cstate="print">
            <a:extLst>
              <a:ext uri="{28A0092B-C50C-407E-A947-70E740481C1C}">
                <a14:useLocalDpi xmlns:a14="http://schemas.microsoft.com/office/drawing/2010/main" val="0"/>
              </a:ext>
            </a:extLst>
          </a:blip>
          <a:srcRect t="7777" b="6667"/>
          <a:stretch>
            <a:fillRect/>
          </a:stretch>
        </p:blipFill>
        <p:spPr bwMode="auto">
          <a:xfrm>
            <a:off x="6020051" y="2137128"/>
            <a:ext cx="2988827" cy="19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IMG_6437.JPG" title="Photo of students with handfuls of invasive specie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1251" y="4368723"/>
            <a:ext cx="3097628" cy="232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289089"/>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GRAND’s Partnership Structure Diagram</a:t>
            </a:r>
            <a:endParaRPr lang="en-US" dirty="0"/>
          </a:p>
        </p:txBody>
      </p:sp>
      <p:grpSp>
        <p:nvGrpSpPr>
          <p:cNvPr id="20" name="Group 19" descr="Diagram with one big circle around four smaller circles. On the left the &quot;network team and teacher leader&quot; circle has arrows pointing to three circles on the right. Those right circles are &quot;regional/state community partners,&quot; &quot;teachers, students in schools and local communities&quot; and &quot;local community partners.&quot;" title="GRAND Learning network partnership diagram."/>
          <p:cNvGrpSpPr/>
          <p:nvPr/>
        </p:nvGrpSpPr>
        <p:grpSpPr>
          <a:xfrm>
            <a:off x="730037" y="1782535"/>
            <a:ext cx="7917570" cy="4595280"/>
            <a:chOff x="439492" y="1447801"/>
            <a:chExt cx="7917570" cy="4595280"/>
          </a:xfrm>
        </p:grpSpPr>
        <p:grpSp>
          <p:nvGrpSpPr>
            <p:cNvPr id="4" name="Group 20"/>
            <p:cNvGrpSpPr>
              <a:grpSpLocks/>
            </p:cNvGrpSpPr>
            <p:nvPr/>
          </p:nvGrpSpPr>
          <p:grpSpPr bwMode="auto">
            <a:xfrm>
              <a:off x="439492" y="1447801"/>
              <a:ext cx="7917570" cy="4595280"/>
              <a:chOff x="444816" y="1904999"/>
              <a:chExt cx="6752817" cy="4325983"/>
            </a:xfrm>
          </p:grpSpPr>
          <p:sp>
            <p:nvSpPr>
              <p:cNvPr id="5" name="Oval 4"/>
              <p:cNvSpPr/>
              <p:nvPr/>
            </p:nvSpPr>
            <p:spPr>
              <a:xfrm>
                <a:off x="444816" y="1904999"/>
                <a:ext cx="6752817" cy="43259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6" name="TextBox 6"/>
              <p:cNvSpPr txBox="1">
                <a:spLocks noChangeArrowheads="1"/>
              </p:cNvSpPr>
              <p:nvPr/>
            </p:nvSpPr>
            <p:spPr bwMode="auto">
              <a:xfrm>
                <a:off x="1155064" y="3320550"/>
                <a:ext cx="1831262" cy="434610"/>
              </a:xfrm>
              <a:prstGeom prst="rect">
                <a:avLst/>
              </a:prstGeom>
              <a:noFill/>
              <a:ln w="9525">
                <a:noFill/>
                <a:miter lim="800000"/>
                <a:headEnd/>
                <a:tailEnd/>
              </a:ln>
            </p:spPr>
            <p:txBody>
              <a:bodyPr wrap="none">
                <a:spAutoFit/>
              </a:bodyPr>
              <a:lstStyle/>
              <a:p>
                <a:pPr algn="ctr"/>
                <a:r>
                  <a:rPr lang="en-US" dirty="0">
                    <a:latin typeface="Arial" panose="020B0604020202020204" pitchFamily="34" charset="0"/>
                    <a:cs typeface="Arial" panose="020B0604020202020204" pitchFamily="34" charset="0"/>
                  </a:rPr>
                  <a:t>Network Team</a:t>
                </a:r>
              </a:p>
            </p:txBody>
          </p:sp>
          <p:sp>
            <p:nvSpPr>
              <p:cNvPr id="7" name="TextBox 7"/>
              <p:cNvSpPr txBox="1">
                <a:spLocks noChangeArrowheads="1"/>
              </p:cNvSpPr>
              <p:nvPr/>
            </p:nvSpPr>
            <p:spPr bwMode="auto">
              <a:xfrm>
                <a:off x="1001578" y="3745391"/>
                <a:ext cx="2114926" cy="434610"/>
              </a:xfrm>
              <a:prstGeom prst="rect">
                <a:avLst/>
              </a:prstGeom>
              <a:noFill/>
              <a:ln w="9525">
                <a:noFill/>
                <a:miter lim="800000"/>
                <a:headEnd/>
                <a:tailEnd/>
              </a:ln>
            </p:spPr>
            <p:txBody>
              <a:bodyPr wrap="none">
                <a:spAutoFit/>
              </a:bodyPr>
              <a:lstStyle/>
              <a:p>
                <a:pPr algn="ctr"/>
                <a:r>
                  <a:rPr lang="en-US" sz="2400" dirty="0">
                    <a:latin typeface="Arial" panose="020B0604020202020204" pitchFamily="34" charset="0"/>
                    <a:cs typeface="Arial" panose="020B0604020202020204" pitchFamily="34" charset="0"/>
                  </a:rPr>
                  <a:t>Teacher Leaders</a:t>
                </a:r>
              </a:p>
            </p:txBody>
          </p:sp>
          <p:sp>
            <p:nvSpPr>
              <p:cNvPr id="8" name="TextBox 8"/>
              <p:cNvSpPr txBox="1">
                <a:spLocks noChangeArrowheads="1"/>
              </p:cNvSpPr>
              <p:nvPr/>
            </p:nvSpPr>
            <p:spPr bwMode="auto">
              <a:xfrm>
                <a:off x="3821223" y="3577863"/>
                <a:ext cx="2549371" cy="434610"/>
              </a:xfrm>
              <a:prstGeom prst="rect">
                <a:avLst/>
              </a:prstGeom>
              <a:noFill/>
              <a:ln w="9525">
                <a:noFill/>
                <a:miter lim="800000"/>
                <a:headEnd/>
                <a:tailEnd/>
              </a:ln>
            </p:spPr>
            <p:txBody>
              <a:bodyPr wrap="square">
                <a:spAutoFit/>
              </a:bodyPr>
              <a:lstStyle/>
              <a:p>
                <a:r>
                  <a:rPr lang="en-US" dirty="0" smtClean="0">
                    <a:latin typeface="Arial" panose="020B0604020202020204" pitchFamily="34" charset="0"/>
                    <a:cs typeface="Arial" panose="020B0604020202020204" pitchFamily="34" charset="0"/>
                  </a:rPr>
                  <a:t>Teachers  Students</a:t>
                </a:r>
                <a:endParaRPr lang="en-US" dirty="0">
                  <a:latin typeface="Arial" panose="020B0604020202020204" pitchFamily="34" charset="0"/>
                  <a:cs typeface="Arial" panose="020B0604020202020204" pitchFamily="34" charset="0"/>
                </a:endParaRPr>
              </a:p>
            </p:txBody>
          </p:sp>
          <p:sp>
            <p:nvSpPr>
              <p:cNvPr id="10" name="TextBox 10"/>
              <p:cNvSpPr txBox="1">
                <a:spLocks noChangeArrowheads="1"/>
              </p:cNvSpPr>
              <p:nvPr/>
            </p:nvSpPr>
            <p:spPr bwMode="auto">
              <a:xfrm>
                <a:off x="3029351" y="2369923"/>
                <a:ext cx="3147340" cy="864995"/>
              </a:xfrm>
              <a:prstGeom prst="rect">
                <a:avLst/>
              </a:prstGeom>
              <a:noFill/>
              <a:ln w="9525">
                <a:noFill/>
                <a:miter lim="800000"/>
                <a:headEnd/>
                <a:tailEnd/>
              </a:ln>
            </p:spPr>
            <p:txBody>
              <a:bodyPr wrap="none">
                <a:spAutoFit/>
              </a:bodyPr>
              <a:lstStyle/>
              <a:p>
                <a:pPr algn="ctr"/>
                <a:r>
                  <a:rPr lang="en-US" dirty="0" smtClean="0">
                    <a:latin typeface="Arial" panose="020B0604020202020204" pitchFamily="34" charset="0"/>
                    <a:cs typeface="Arial" panose="020B0604020202020204" pitchFamily="34" charset="0"/>
                  </a:rPr>
                  <a:t>Regional/State </a:t>
                </a:r>
              </a:p>
              <a:p>
                <a:pPr algn="ctr"/>
                <a:r>
                  <a:rPr lang="en-US" dirty="0" smtClean="0">
                    <a:latin typeface="Arial" panose="020B0604020202020204" pitchFamily="34" charset="0"/>
                    <a:cs typeface="Arial" panose="020B0604020202020204" pitchFamily="34" charset="0"/>
                  </a:rPr>
                  <a:t>Community </a:t>
                </a:r>
                <a:r>
                  <a:rPr lang="en-US" dirty="0">
                    <a:latin typeface="Arial" panose="020B0604020202020204" pitchFamily="34" charset="0"/>
                    <a:cs typeface="Arial" panose="020B0604020202020204" pitchFamily="34" charset="0"/>
                  </a:rPr>
                  <a:t>Partners</a:t>
                </a:r>
              </a:p>
            </p:txBody>
          </p:sp>
          <p:sp>
            <p:nvSpPr>
              <p:cNvPr id="11" name="TextBox 11"/>
              <p:cNvSpPr txBox="1">
                <a:spLocks noChangeArrowheads="1"/>
              </p:cNvSpPr>
              <p:nvPr/>
            </p:nvSpPr>
            <p:spPr bwMode="auto">
              <a:xfrm>
                <a:off x="3124518" y="5050896"/>
                <a:ext cx="3252808" cy="434610"/>
              </a:xfrm>
              <a:prstGeom prst="rect">
                <a:avLst/>
              </a:prstGeom>
              <a:noFill/>
              <a:ln w="9525">
                <a:noFill/>
                <a:miter lim="800000"/>
                <a:headEnd/>
                <a:tailEnd/>
              </a:ln>
            </p:spPr>
            <p:txBody>
              <a:bodyPr wrap="none">
                <a:spAutoFit/>
              </a:bodyPr>
              <a:lstStyle/>
              <a:p>
                <a:r>
                  <a:rPr lang="en-US" dirty="0" smtClean="0">
                    <a:latin typeface="Arial" panose="020B0604020202020204" pitchFamily="34" charset="0"/>
                    <a:cs typeface="Arial" panose="020B0604020202020204" pitchFamily="34" charset="0"/>
                  </a:rPr>
                  <a:t>Local Community Partners</a:t>
                </a:r>
                <a:endParaRPr lang="en-US" dirty="0">
                  <a:latin typeface="Arial" panose="020B0604020202020204" pitchFamily="34" charset="0"/>
                  <a:cs typeface="Arial" panose="020B0604020202020204" pitchFamily="34" charset="0"/>
                </a:endParaRPr>
              </a:p>
            </p:txBody>
          </p:sp>
          <p:sp>
            <p:nvSpPr>
              <p:cNvPr id="12" name="Oval 11"/>
              <p:cNvSpPr/>
              <p:nvPr/>
            </p:nvSpPr>
            <p:spPr>
              <a:xfrm>
                <a:off x="3206390" y="3186583"/>
                <a:ext cx="3164206" cy="1732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3" name="Oval 12"/>
              <p:cNvSpPr/>
              <p:nvPr/>
            </p:nvSpPr>
            <p:spPr>
              <a:xfrm>
                <a:off x="3056095" y="4648228"/>
                <a:ext cx="3314500" cy="12192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4" name="Oval 13"/>
              <p:cNvSpPr/>
              <p:nvPr/>
            </p:nvSpPr>
            <p:spPr>
              <a:xfrm>
                <a:off x="3017998" y="2286003"/>
                <a:ext cx="3093851" cy="12192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5" name="Oval 14"/>
              <p:cNvSpPr/>
              <p:nvPr/>
            </p:nvSpPr>
            <p:spPr>
              <a:xfrm>
                <a:off x="599116" y="3059962"/>
                <a:ext cx="3222108" cy="15882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cxnSp>
            <p:nvCxnSpPr>
              <p:cNvPr id="16" name="Straight Arrow Connector 15"/>
              <p:cNvCxnSpPr/>
              <p:nvPr/>
            </p:nvCxnSpPr>
            <p:spPr>
              <a:xfrm flipV="1">
                <a:off x="2059042" y="2693091"/>
                <a:ext cx="862375" cy="2972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47350" y="4757766"/>
                <a:ext cx="685759" cy="5334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484835" y="3797392"/>
              <a:ext cx="1721946" cy="461665"/>
            </a:xfrm>
            <a:prstGeom prst="rect">
              <a:avLst/>
            </a:prstGeom>
            <a:noFill/>
          </p:spPr>
          <p:txBody>
            <a:bodyPr wrap="none" rtlCol="0">
              <a:spAutoFit/>
            </a:bodyPr>
            <a:lstStyle/>
            <a:p>
              <a:r>
                <a:rPr lang="en-US" b="1" dirty="0" smtClean="0">
                  <a:solidFill>
                    <a:srgbClr val="00B050"/>
                  </a:solidFill>
                  <a:latin typeface="Arial" panose="020B0604020202020204" pitchFamily="34" charset="0"/>
                  <a:cs typeface="Arial" panose="020B0604020202020204" pitchFamily="34" charset="0"/>
                </a:rPr>
                <a:t>The “Hub”</a:t>
              </a:r>
              <a:endParaRPr lang="en-US" b="1" dirty="0">
                <a:solidFill>
                  <a:srgbClr val="00B050"/>
                </a:solidFill>
                <a:latin typeface="Arial" panose="020B0604020202020204" pitchFamily="34" charset="0"/>
                <a:cs typeface="Arial" panose="020B0604020202020204" pitchFamily="34" charset="0"/>
              </a:endParaRPr>
            </a:p>
          </p:txBody>
        </p:sp>
        <p:sp>
          <p:nvSpPr>
            <p:cNvPr id="19" name="TextBox 18"/>
            <p:cNvSpPr txBox="1"/>
            <p:nvPr/>
          </p:nvSpPr>
          <p:spPr>
            <a:xfrm>
              <a:off x="4366314" y="3674281"/>
              <a:ext cx="2704587" cy="707886"/>
            </a:xfrm>
            <a:prstGeom prst="rect">
              <a:avLst/>
            </a:prstGeom>
            <a:noFill/>
          </p:spPr>
          <p:txBody>
            <a:bodyPr wrap="none" rtlCol="0">
              <a:spAutoFit/>
            </a:bodyPr>
            <a:lstStyle/>
            <a:p>
              <a:pPr algn="ctr"/>
              <a:r>
                <a:rPr lang="en-US" sz="2000" b="1" dirty="0" smtClean="0">
                  <a:solidFill>
                    <a:srgbClr val="00B050"/>
                  </a:solidFill>
                  <a:latin typeface="Arial" panose="020B0604020202020204" pitchFamily="34" charset="0"/>
                  <a:cs typeface="Arial" panose="020B0604020202020204" pitchFamily="34" charset="0"/>
                </a:rPr>
                <a:t>In schools and local </a:t>
              </a:r>
            </a:p>
            <a:p>
              <a:pPr algn="ctr"/>
              <a:r>
                <a:rPr lang="en-US" sz="2000" b="1" dirty="0" smtClean="0">
                  <a:solidFill>
                    <a:srgbClr val="00B050"/>
                  </a:solidFill>
                  <a:latin typeface="Arial" panose="020B0604020202020204" pitchFamily="34" charset="0"/>
                  <a:cs typeface="Arial" panose="020B0604020202020204" pitchFamily="34" charset="0"/>
                </a:rPr>
                <a:t>communities</a:t>
              </a:r>
              <a:endParaRPr lang="en-US" sz="2000" b="1" dirty="0">
                <a:solidFill>
                  <a:srgbClr val="00B05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92967878"/>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3" name="Group 2" descr="This graphic include the terms: co-develop, participate, collaborate, involve, co-create, and engage. The point of the graphic is to demonstrate a variety of terms are used but this variety lacks specifity and clarity about who has decision-making power in the partnership." title="Many terms for community engagement graphic."/>
          <p:cNvGrpSpPr/>
          <p:nvPr/>
        </p:nvGrpSpPr>
        <p:grpSpPr>
          <a:xfrm>
            <a:off x="299434" y="879901"/>
            <a:ext cx="8844566" cy="5679232"/>
            <a:chOff x="299434" y="879901"/>
            <a:chExt cx="8844566" cy="5679232"/>
          </a:xfrm>
        </p:grpSpPr>
        <p:sp>
          <p:nvSpPr>
            <p:cNvPr id="5" name="TextBox 4"/>
            <p:cNvSpPr txBox="1"/>
            <p:nvPr/>
          </p:nvSpPr>
          <p:spPr>
            <a:xfrm>
              <a:off x="1485900" y="2391554"/>
              <a:ext cx="6172200" cy="1323439"/>
            </a:xfrm>
            <a:prstGeom prst="rect">
              <a:avLst/>
            </a:prstGeom>
            <a:noFill/>
          </p:spPr>
          <p:txBody>
            <a:bodyPr wrap="square" rtlCol="0">
              <a:spAutoFit/>
            </a:bodyPr>
            <a:lstStyle/>
            <a:p>
              <a:pPr algn="ctr"/>
              <a:r>
                <a:rPr lang="en-US" sz="8000" b="1" dirty="0" smtClean="0">
                  <a:solidFill>
                    <a:srgbClr val="0DB14B"/>
                  </a:solidFill>
                  <a:latin typeface="+mn-lt"/>
                </a:rPr>
                <a:t>collaborate</a:t>
              </a:r>
              <a:endParaRPr lang="en-US" sz="8000" b="1" dirty="0">
                <a:solidFill>
                  <a:srgbClr val="0DB14B"/>
                </a:solidFill>
                <a:latin typeface="+mn-lt"/>
              </a:endParaRPr>
            </a:p>
          </p:txBody>
        </p:sp>
        <p:sp>
          <p:nvSpPr>
            <p:cNvPr id="6" name="TextBox 5"/>
            <p:cNvSpPr txBox="1"/>
            <p:nvPr/>
          </p:nvSpPr>
          <p:spPr>
            <a:xfrm>
              <a:off x="299434" y="4245114"/>
              <a:ext cx="5867400" cy="707886"/>
            </a:xfrm>
            <a:prstGeom prst="rect">
              <a:avLst/>
            </a:prstGeom>
            <a:noFill/>
          </p:spPr>
          <p:txBody>
            <a:bodyPr wrap="square" rtlCol="0">
              <a:spAutoFit/>
            </a:bodyPr>
            <a:lstStyle/>
            <a:p>
              <a:r>
                <a:rPr lang="en-US" sz="4000" dirty="0" smtClean="0">
                  <a:solidFill>
                    <a:schemeClr val="accent1">
                      <a:lumMod val="60000"/>
                      <a:lumOff val="40000"/>
                    </a:schemeClr>
                  </a:solidFill>
                  <a:latin typeface="Goudy Stout" panose="0202090407030B020401" pitchFamily="18" charset="0"/>
                </a:rPr>
                <a:t>involve</a:t>
              </a:r>
              <a:endParaRPr lang="en-US" sz="4000" dirty="0">
                <a:solidFill>
                  <a:schemeClr val="accent1">
                    <a:lumMod val="60000"/>
                    <a:lumOff val="40000"/>
                  </a:schemeClr>
                </a:solidFill>
                <a:latin typeface="Goudy Stout" panose="0202090407030B020401" pitchFamily="18" charset="0"/>
              </a:endParaRPr>
            </a:p>
          </p:txBody>
        </p:sp>
        <p:sp>
          <p:nvSpPr>
            <p:cNvPr id="7" name="TextBox 6"/>
            <p:cNvSpPr txBox="1"/>
            <p:nvPr/>
          </p:nvSpPr>
          <p:spPr>
            <a:xfrm>
              <a:off x="2171700" y="5543470"/>
              <a:ext cx="4800600" cy="1015663"/>
            </a:xfrm>
            <a:prstGeom prst="rect">
              <a:avLst/>
            </a:prstGeom>
            <a:noFill/>
          </p:spPr>
          <p:txBody>
            <a:bodyPr wrap="square" rtlCol="0">
              <a:spAutoFit/>
            </a:bodyPr>
            <a:lstStyle/>
            <a:p>
              <a:pPr algn="ctr"/>
              <a:r>
                <a:rPr lang="en-US" sz="6000" b="1" dirty="0" smtClean="0">
                  <a:solidFill>
                    <a:srgbClr val="FFC000"/>
                  </a:solidFill>
                </a:rPr>
                <a:t>engage</a:t>
              </a:r>
              <a:endParaRPr lang="en-US" sz="6000" b="1" dirty="0">
                <a:solidFill>
                  <a:srgbClr val="FFC000"/>
                </a:solidFill>
              </a:endParaRPr>
            </a:p>
          </p:txBody>
        </p:sp>
        <p:sp>
          <p:nvSpPr>
            <p:cNvPr id="8" name="TextBox 7"/>
            <p:cNvSpPr txBox="1"/>
            <p:nvPr/>
          </p:nvSpPr>
          <p:spPr>
            <a:xfrm>
              <a:off x="4876800" y="1295400"/>
              <a:ext cx="4267200" cy="1015663"/>
            </a:xfrm>
            <a:prstGeom prst="rect">
              <a:avLst/>
            </a:prstGeom>
            <a:noFill/>
          </p:spPr>
          <p:txBody>
            <a:bodyPr wrap="square" rtlCol="0">
              <a:spAutoFit/>
            </a:bodyPr>
            <a:lstStyle/>
            <a:p>
              <a:pPr algn="r"/>
              <a:r>
                <a:rPr lang="en-US" sz="6000" b="1" dirty="0" smtClean="0">
                  <a:solidFill>
                    <a:schemeClr val="accent2">
                      <a:lumMod val="60000"/>
                      <a:lumOff val="40000"/>
                    </a:schemeClr>
                  </a:solidFill>
                  <a:latin typeface="Calibri" panose="020F0502020204030204" pitchFamily="34" charset="0"/>
                </a:rPr>
                <a:t>participate</a:t>
              </a:r>
              <a:endParaRPr lang="en-US" sz="6000" b="1" dirty="0">
                <a:solidFill>
                  <a:schemeClr val="accent2">
                    <a:lumMod val="60000"/>
                    <a:lumOff val="40000"/>
                  </a:schemeClr>
                </a:solidFill>
                <a:latin typeface="Calibri" panose="020F0502020204030204" pitchFamily="34" charset="0"/>
              </a:endParaRPr>
            </a:p>
          </p:txBody>
        </p:sp>
        <p:sp>
          <p:nvSpPr>
            <p:cNvPr id="9" name="TextBox 8"/>
            <p:cNvSpPr txBox="1"/>
            <p:nvPr/>
          </p:nvSpPr>
          <p:spPr>
            <a:xfrm>
              <a:off x="4343400" y="4599379"/>
              <a:ext cx="4800600" cy="1015663"/>
            </a:xfrm>
            <a:prstGeom prst="rect">
              <a:avLst/>
            </a:prstGeom>
            <a:noFill/>
          </p:spPr>
          <p:txBody>
            <a:bodyPr wrap="square" rtlCol="0">
              <a:spAutoFit/>
            </a:bodyPr>
            <a:lstStyle/>
            <a:p>
              <a:pPr algn="r"/>
              <a:r>
                <a:rPr lang="en-US" sz="6000" b="1" dirty="0" smtClean="0">
                  <a:solidFill>
                    <a:schemeClr val="accent4">
                      <a:lumMod val="60000"/>
                      <a:lumOff val="40000"/>
                    </a:schemeClr>
                  </a:solidFill>
                </a:rPr>
                <a:t>Co-create</a:t>
              </a:r>
              <a:endParaRPr lang="en-US" sz="6000" b="1" dirty="0">
                <a:solidFill>
                  <a:schemeClr val="accent4">
                    <a:lumMod val="60000"/>
                    <a:lumOff val="40000"/>
                  </a:schemeClr>
                </a:solidFill>
              </a:endParaRPr>
            </a:p>
          </p:txBody>
        </p:sp>
        <p:sp>
          <p:nvSpPr>
            <p:cNvPr id="10" name="TextBox 9"/>
            <p:cNvSpPr txBox="1"/>
            <p:nvPr/>
          </p:nvSpPr>
          <p:spPr>
            <a:xfrm>
              <a:off x="533400" y="879901"/>
              <a:ext cx="5110766" cy="923330"/>
            </a:xfrm>
            <a:prstGeom prst="rect">
              <a:avLst/>
            </a:prstGeom>
            <a:noFill/>
          </p:spPr>
          <p:txBody>
            <a:bodyPr wrap="square" rtlCol="0">
              <a:spAutoFit/>
            </a:bodyPr>
            <a:lstStyle/>
            <a:p>
              <a:r>
                <a:rPr lang="en-US" sz="5400" b="1" dirty="0" smtClean="0">
                  <a:solidFill>
                    <a:srgbClr val="7030A0"/>
                  </a:solidFill>
                  <a:latin typeface="Garamond" panose="02020404030301010803" pitchFamily="18" charset="0"/>
                </a:rPr>
                <a:t>Co-develop</a:t>
              </a:r>
              <a:endParaRPr lang="en-US" sz="5400" b="1" dirty="0">
                <a:solidFill>
                  <a:srgbClr val="7030A0"/>
                </a:solidFill>
                <a:latin typeface="Garamond" panose="02020404030301010803" pitchFamily="18" charset="0"/>
              </a:endParaRPr>
            </a:p>
          </p:txBody>
        </p:sp>
      </p:grpSp>
    </p:spTree>
    <p:extLst>
      <p:ext uri="{BB962C8B-B14F-4D97-AF65-F5344CB8AC3E}">
        <p14:creationId xmlns:p14="http://schemas.microsoft.com/office/powerpoint/2010/main" val="2816243998"/>
      </p:ext>
    </p:extLst>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684" y="1215232"/>
            <a:ext cx="4040188" cy="639762"/>
          </a:xfrm>
        </p:spPr>
        <p:txBody>
          <a:bodyPr/>
          <a:lstStyle/>
          <a:p>
            <a:pPr algn="ctr"/>
            <a:r>
              <a:rPr lang="en-US" dirty="0" smtClean="0"/>
              <a:t>Hub Layer</a:t>
            </a:r>
            <a:endParaRPr lang="en-US" dirty="0"/>
          </a:p>
        </p:txBody>
      </p:sp>
      <p:sp>
        <p:nvSpPr>
          <p:cNvPr id="7" name="Content Placeholder 6"/>
          <p:cNvSpPr>
            <a:spLocks noGrp="1"/>
          </p:cNvSpPr>
          <p:nvPr>
            <p:ph sz="half" idx="2"/>
          </p:nvPr>
        </p:nvSpPr>
        <p:spPr>
          <a:xfrm>
            <a:off x="333066" y="1854994"/>
            <a:ext cx="3429000" cy="4850606"/>
          </a:xfrm>
          <a:ln w="38100">
            <a:prstDash val="sysDash"/>
          </a:ln>
        </p:spPr>
        <p:txBody>
          <a:bodyPr/>
          <a:lstStyle/>
          <a:p>
            <a:pPr marL="0" indent="0" algn="ctr">
              <a:buNone/>
            </a:pPr>
            <a:r>
              <a:rPr lang="en-US" sz="2200" dirty="0" smtClean="0"/>
              <a:t>Teacher-Leaders from participating schools</a:t>
            </a:r>
          </a:p>
          <a:p>
            <a:pPr marL="0" indent="0" algn="ctr">
              <a:buNone/>
            </a:pPr>
            <a:r>
              <a:rPr lang="en-US" sz="2200" dirty="0" smtClean="0"/>
              <a:t>+</a:t>
            </a:r>
          </a:p>
          <a:p>
            <a:pPr marL="0" indent="0" algn="ctr">
              <a:buNone/>
            </a:pPr>
            <a:endParaRPr lang="en-US" sz="2200" dirty="0" smtClean="0"/>
          </a:p>
          <a:p>
            <a:pPr marL="0" indent="0" algn="ctr">
              <a:buNone/>
            </a:pPr>
            <a:r>
              <a:rPr lang="en-US" sz="2200" dirty="0" smtClean="0"/>
              <a:t>Regional and state partners, incl. nonprofits, government agencies</a:t>
            </a:r>
          </a:p>
          <a:p>
            <a:pPr marL="0" indent="0" algn="ctr">
              <a:buNone/>
            </a:pPr>
            <a:r>
              <a:rPr lang="en-US" sz="2200" dirty="0" smtClean="0"/>
              <a:t>+</a:t>
            </a:r>
          </a:p>
          <a:p>
            <a:pPr marL="0" indent="0" algn="ctr">
              <a:buNone/>
            </a:pPr>
            <a:endParaRPr lang="en-US" sz="2200" dirty="0" smtClean="0"/>
          </a:p>
          <a:p>
            <a:pPr marL="0" indent="0" algn="ctr">
              <a:buNone/>
            </a:pPr>
            <a:endParaRPr lang="en-US" sz="2200" dirty="0" smtClean="0"/>
          </a:p>
          <a:p>
            <a:pPr marL="0" indent="0" algn="ctr">
              <a:buNone/>
            </a:pPr>
            <a:r>
              <a:rPr lang="en-US" sz="2200" dirty="0" smtClean="0"/>
              <a:t>MSU faculty, staff, students</a:t>
            </a:r>
            <a:endParaRPr lang="en-US" sz="2200" dirty="0"/>
          </a:p>
        </p:txBody>
      </p:sp>
      <p:sp>
        <p:nvSpPr>
          <p:cNvPr id="8" name="Text Placeholder 7"/>
          <p:cNvSpPr>
            <a:spLocks noGrp="1"/>
          </p:cNvSpPr>
          <p:nvPr>
            <p:ph type="body" sz="quarter" idx="3"/>
          </p:nvPr>
        </p:nvSpPr>
        <p:spPr>
          <a:xfrm>
            <a:off x="4873625" y="1219200"/>
            <a:ext cx="4041775" cy="639762"/>
          </a:xfrm>
        </p:spPr>
        <p:txBody>
          <a:bodyPr/>
          <a:lstStyle/>
          <a:p>
            <a:pPr algn="ctr"/>
            <a:r>
              <a:rPr lang="en-US" dirty="0" smtClean="0"/>
              <a:t>Individual School Layer</a:t>
            </a:r>
            <a:endParaRPr lang="en-US" dirty="0"/>
          </a:p>
        </p:txBody>
      </p:sp>
      <p:sp>
        <p:nvSpPr>
          <p:cNvPr id="9" name="Content Placeholder 8"/>
          <p:cNvSpPr>
            <a:spLocks noGrp="1"/>
          </p:cNvSpPr>
          <p:nvPr>
            <p:ph sz="quarter" idx="4"/>
          </p:nvPr>
        </p:nvSpPr>
        <p:spPr>
          <a:xfrm>
            <a:off x="4873625" y="1905000"/>
            <a:ext cx="4041775" cy="3951288"/>
          </a:xfrm>
        </p:spPr>
        <p:txBody>
          <a:bodyPr/>
          <a:lstStyle/>
          <a:p>
            <a:pPr marL="0" indent="0" algn="ctr">
              <a:buNone/>
            </a:pPr>
            <a:r>
              <a:rPr lang="en-US" sz="2200" dirty="0" smtClean="0"/>
              <a:t>Teacher-Leaders from participating schools</a:t>
            </a:r>
          </a:p>
          <a:p>
            <a:pPr marL="0" indent="0" algn="ctr">
              <a:buNone/>
            </a:pPr>
            <a:r>
              <a:rPr lang="en-US" sz="2200" dirty="0" smtClean="0"/>
              <a:t>+</a:t>
            </a:r>
          </a:p>
          <a:p>
            <a:pPr marL="0" indent="0" algn="ctr">
              <a:buNone/>
            </a:pPr>
            <a:endParaRPr lang="en-US" sz="2200" dirty="0" smtClean="0"/>
          </a:p>
          <a:p>
            <a:pPr marL="0" indent="0" algn="ctr">
              <a:buNone/>
            </a:pPr>
            <a:r>
              <a:rPr lang="en-US" sz="2200" dirty="0" smtClean="0"/>
              <a:t>Teachers from those schools</a:t>
            </a:r>
          </a:p>
          <a:p>
            <a:pPr marL="0" indent="0" algn="ctr">
              <a:buNone/>
            </a:pPr>
            <a:r>
              <a:rPr lang="en-US" sz="2200" dirty="0" smtClean="0"/>
              <a:t>+</a:t>
            </a:r>
          </a:p>
          <a:p>
            <a:pPr marL="0" indent="0" algn="ctr">
              <a:buNone/>
            </a:pPr>
            <a:endParaRPr lang="en-US" sz="2200" dirty="0" smtClean="0"/>
          </a:p>
          <a:p>
            <a:pPr marL="0" indent="0" algn="ctr">
              <a:buNone/>
            </a:pPr>
            <a:r>
              <a:rPr lang="en-US" sz="2200" dirty="0" smtClean="0"/>
              <a:t>Local community partners</a:t>
            </a:r>
          </a:p>
          <a:p>
            <a:pPr marL="0" indent="0" algn="ctr">
              <a:buNone/>
            </a:pPr>
            <a:r>
              <a:rPr lang="en-US" sz="2200" dirty="0" smtClean="0"/>
              <a:t>+</a:t>
            </a:r>
          </a:p>
          <a:p>
            <a:pPr marL="0" indent="0" algn="ctr">
              <a:buNone/>
            </a:pPr>
            <a:endParaRPr lang="en-US" sz="2200" dirty="0" smtClean="0"/>
          </a:p>
          <a:p>
            <a:pPr marL="0" indent="0" algn="ctr">
              <a:buNone/>
            </a:pPr>
            <a:endParaRPr lang="en-US" sz="2200" dirty="0" smtClean="0"/>
          </a:p>
          <a:p>
            <a:pPr marL="0" indent="0" algn="ctr">
              <a:buNone/>
            </a:pPr>
            <a:r>
              <a:rPr lang="en-US" sz="2200" dirty="0" smtClean="0"/>
              <a:t>HUB</a:t>
            </a:r>
            <a:endParaRPr lang="en-US" sz="2200" dirty="0"/>
          </a:p>
        </p:txBody>
      </p:sp>
      <p:sp>
        <p:nvSpPr>
          <p:cNvPr id="5" name="Title 4"/>
          <p:cNvSpPr>
            <a:spLocks noGrp="1"/>
          </p:cNvSpPr>
          <p:nvPr>
            <p:ph type="title"/>
          </p:nvPr>
        </p:nvSpPr>
        <p:spPr>
          <a:xfrm>
            <a:off x="456407" y="473869"/>
            <a:ext cx="8229600" cy="609600"/>
          </a:xfrm>
        </p:spPr>
        <p:txBody>
          <a:bodyPr/>
          <a:lstStyle/>
          <a:p>
            <a:r>
              <a:rPr lang="en-US" dirty="0" smtClean="0"/>
              <a:t>GRAND’s Two Layers of Engagement</a:t>
            </a:r>
            <a:endParaRPr lang="en-US" dirty="0"/>
          </a:p>
        </p:txBody>
      </p:sp>
      <p:sp>
        <p:nvSpPr>
          <p:cNvPr id="10" name="Up-Down Arrow 9"/>
          <p:cNvSpPr/>
          <p:nvPr/>
        </p:nvSpPr>
        <p:spPr bwMode="auto">
          <a:xfrm rot="16200000">
            <a:off x="4102861" y="2484961"/>
            <a:ext cx="609600" cy="1143000"/>
          </a:xfrm>
          <a:prstGeom prst="upDownArrow">
            <a:avLst/>
          </a:prstGeom>
          <a:solidFill>
            <a:srgbClr val="3C9C2A"/>
          </a:solidFill>
          <a:ln w="9525" cap="flat" cmpd="sng" algn="ctr">
            <a:solidFill>
              <a:srgbClr val="18453B"/>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48" charset="0"/>
            </a:endParaRPr>
          </a:p>
        </p:txBody>
      </p:sp>
      <p:sp>
        <p:nvSpPr>
          <p:cNvPr id="11" name="Up-Down Arrow 10"/>
          <p:cNvSpPr/>
          <p:nvPr/>
        </p:nvSpPr>
        <p:spPr bwMode="auto">
          <a:xfrm>
            <a:off x="6559823" y="5134770"/>
            <a:ext cx="609600" cy="985504"/>
          </a:xfrm>
          <a:prstGeom prst="upDownArrow">
            <a:avLst/>
          </a:prstGeom>
          <a:solidFill>
            <a:srgbClr val="3C9C2A"/>
          </a:solidFill>
          <a:ln w="9525" cap="flat" cmpd="sng" algn="ctr">
            <a:solidFill>
              <a:srgbClr val="18453B"/>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48" charset="0"/>
            </a:endParaRPr>
          </a:p>
        </p:txBody>
      </p:sp>
      <p:sp>
        <p:nvSpPr>
          <p:cNvPr id="12" name="Up-Down Arrow 11"/>
          <p:cNvSpPr/>
          <p:nvPr/>
        </p:nvSpPr>
        <p:spPr bwMode="auto">
          <a:xfrm>
            <a:off x="6559823" y="3880644"/>
            <a:ext cx="609600" cy="914401"/>
          </a:xfrm>
          <a:prstGeom prst="upDownArrow">
            <a:avLst/>
          </a:prstGeom>
          <a:solidFill>
            <a:srgbClr val="3C9C2A"/>
          </a:solidFill>
          <a:ln w="9525" cap="flat" cmpd="sng" algn="ctr">
            <a:solidFill>
              <a:srgbClr val="18453B"/>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48" charset="0"/>
            </a:endParaRPr>
          </a:p>
        </p:txBody>
      </p:sp>
      <p:sp>
        <p:nvSpPr>
          <p:cNvPr id="13" name="Up-Down Arrow 12"/>
          <p:cNvSpPr/>
          <p:nvPr/>
        </p:nvSpPr>
        <p:spPr bwMode="auto">
          <a:xfrm>
            <a:off x="6559823" y="2626520"/>
            <a:ext cx="609600" cy="914399"/>
          </a:xfrm>
          <a:prstGeom prst="upDownArrow">
            <a:avLst/>
          </a:prstGeom>
          <a:solidFill>
            <a:srgbClr val="3C9C2A"/>
          </a:solidFill>
          <a:ln w="9525" cap="flat" cmpd="sng" algn="ctr">
            <a:solidFill>
              <a:srgbClr val="18453B"/>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48" charset="0"/>
            </a:endParaRPr>
          </a:p>
        </p:txBody>
      </p:sp>
      <p:sp>
        <p:nvSpPr>
          <p:cNvPr id="14" name="Up-Down Arrow 13"/>
          <p:cNvSpPr/>
          <p:nvPr/>
        </p:nvSpPr>
        <p:spPr bwMode="auto">
          <a:xfrm>
            <a:off x="1671178" y="4837197"/>
            <a:ext cx="609600" cy="1143000"/>
          </a:xfrm>
          <a:prstGeom prst="upDownArrow">
            <a:avLst/>
          </a:prstGeom>
          <a:solidFill>
            <a:srgbClr val="3C9C2A"/>
          </a:solidFill>
          <a:ln w="9525" cap="flat" cmpd="sng" algn="ctr">
            <a:solidFill>
              <a:srgbClr val="18453B"/>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48" charset="0"/>
            </a:endParaRPr>
          </a:p>
        </p:txBody>
      </p:sp>
      <p:sp>
        <p:nvSpPr>
          <p:cNvPr id="15" name="Up-Down Arrow 14"/>
          <p:cNvSpPr/>
          <p:nvPr/>
        </p:nvSpPr>
        <p:spPr bwMode="auto">
          <a:xfrm>
            <a:off x="1644130" y="2638552"/>
            <a:ext cx="609600" cy="835819"/>
          </a:xfrm>
          <a:prstGeom prst="upDownArrow">
            <a:avLst/>
          </a:prstGeom>
          <a:solidFill>
            <a:srgbClr val="3C9C2A"/>
          </a:solidFill>
          <a:ln w="9525" cap="flat" cmpd="sng" algn="ctr">
            <a:solidFill>
              <a:srgbClr val="18453B"/>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48" charset="0"/>
            </a:endParaRPr>
          </a:p>
        </p:txBody>
      </p:sp>
      <p:sp>
        <p:nvSpPr>
          <p:cNvPr id="16" name="Rectangle 15"/>
          <p:cNvSpPr/>
          <p:nvPr/>
        </p:nvSpPr>
        <p:spPr bwMode="auto">
          <a:xfrm>
            <a:off x="272717" y="1335256"/>
            <a:ext cx="3080084" cy="391953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48"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7538" y="2768600"/>
            <a:ext cx="3124200" cy="2082800"/>
          </a:xfrm>
          <a:prstGeom prst="rect">
            <a:avLst/>
          </a:prstGeom>
        </p:spPr>
      </p:pic>
    </p:spTree>
    <p:extLst>
      <p:ext uri="{BB962C8B-B14F-4D97-AF65-F5344CB8AC3E}">
        <p14:creationId xmlns:p14="http://schemas.microsoft.com/office/powerpoint/2010/main" val="3859331642"/>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509846"/>
            <a:ext cx="8229600" cy="609600"/>
          </a:xfrm>
        </p:spPr>
        <p:txBody>
          <a:bodyPr/>
          <a:lstStyle/>
          <a:p>
            <a:pPr algn="ctr"/>
            <a:r>
              <a:rPr lang="en-US" dirty="0" smtClean="0"/>
              <a:t>GRAND’s Hub Layer Abacus</a:t>
            </a:r>
            <a:endParaRPr lang="en-US" dirty="0"/>
          </a:p>
        </p:txBody>
      </p:sp>
      <p:graphicFrame>
        <p:nvGraphicFramePr>
          <p:cNvPr id="4" name="Table 3" descr="Two column figure. On left, 10 typical steps in community engaged research are listed. On right, a separate continuum for each steps shows community on the left and university on the right. For each step's continuum, two green circles indicate whether community or university partners had more decision making authority and voice in that step of the collaboration process."/>
          <p:cNvGraphicFramePr>
            <a:graphicFrameLocks noGrp="1"/>
          </p:cNvGraphicFramePr>
          <p:nvPr>
            <p:extLst/>
          </p:nvPr>
        </p:nvGraphicFramePr>
        <p:xfrm>
          <a:off x="14514" y="1546066"/>
          <a:ext cx="9129486" cy="5216788"/>
        </p:xfrm>
        <a:graphic>
          <a:graphicData uri="http://schemas.openxmlformats.org/drawingml/2006/table">
            <a:tbl>
              <a:tblPr firstRow="1" bandRow="1">
                <a:tableStyleId>{F5AB1C69-6EDB-4FF4-983F-18BD219EF322}</a:tableStyleId>
              </a:tblPr>
              <a:tblGrid>
                <a:gridCol w="5006660"/>
                <a:gridCol w="4122826"/>
              </a:tblGrid>
              <a:tr h="396232">
                <a:tc>
                  <a:txBody>
                    <a:bodyPr/>
                    <a:lstStyle/>
                    <a:p>
                      <a:r>
                        <a:rPr lang="en-US" sz="1800" dirty="0" smtClean="0"/>
                        <a:t>Steps in CE</a:t>
                      </a:r>
                      <a:r>
                        <a:rPr lang="en-US" sz="1800" baseline="0" dirty="0" smtClean="0"/>
                        <a:t> Teaching &amp; Learning</a:t>
                      </a:r>
                      <a:endParaRPr lang="en-US" sz="1800" dirty="0">
                        <a:solidFill>
                          <a:schemeClr val="tx1"/>
                        </a:solidFill>
                      </a:endParaRPr>
                    </a:p>
                  </a:txBody>
                  <a:tcPr marT="45717" marB="45717"/>
                </a:tc>
                <a:tc>
                  <a:txBody>
                    <a:bodyPr/>
                    <a:lstStyle/>
                    <a:p>
                      <a:pPr algn="ctr"/>
                      <a:r>
                        <a:rPr lang="en-US" sz="1800" dirty="0" smtClean="0"/>
                        <a:t>Voice and</a:t>
                      </a:r>
                      <a:r>
                        <a:rPr lang="en-US" sz="1800" baseline="0" dirty="0" smtClean="0"/>
                        <a:t> Responsibility</a:t>
                      </a:r>
                      <a:endParaRPr lang="en-US" sz="1800" dirty="0">
                        <a:solidFill>
                          <a:schemeClr val="tx1"/>
                        </a:solidFill>
                      </a:endParaRPr>
                    </a:p>
                  </a:txBody>
                  <a:tcPr marT="45717" marB="45717"/>
                </a:tc>
              </a:tr>
              <a:tr h="370812">
                <a:tc>
                  <a:txBody>
                    <a:bodyPr/>
                    <a:lstStyle/>
                    <a:p>
                      <a:endParaRPr lang="en-US" sz="1800" dirty="0"/>
                    </a:p>
                  </a:txBody>
                  <a:tcPr marT="45717" marB="45717"/>
                </a:tc>
                <a:tc>
                  <a:txBody>
                    <a:bodyPr/>
                    <a:lstStyle/>
                    <a:p>
                      <a:r>
                        <a:rPr lang="en-US" sz="1800" dirty="0" smtClean="0"/>
                        <a:t>Community                   University</a:t>
                      </a:r>
                      <a:endParaRPr lang="en-US" sz="1800" b="1" dirty="0"/>
                    </a:p>
                  </a:txBody>
                  <a:tcPr marT="45717" marB="45717"/>
                </a:tc>
              </a:tr>
              <a:tr h="370812">
                <a:tc>
                  <a:txBody>
                    <a:bodyPr/>
                    <a:lstStyle/>
                    <a:p>
                      <a:r>
                        <a:rPr lang="en-US" sz="1800" dirty="0" smtClean="0"/>
                        <a:t>1.   Identify</a:t>
                      </a:r>
                      <a:r>
                        <a:rPr lang="en-US" sz="1800" baseline="0" dirty="0" smtClean="0"/>
                        <a:t> community issue(s) &amp; assets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2.    Identify</a:t>
                      </a:r>
                      <a:r>
                        <a:rPr lang="en-US" sz="1800" baseline="0" dirty="0" smtClean="0"/>
                        <a:t> context – time, setting</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3.    Understand learners’ needs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4.    Develop outcome</a:t>
                      </a:r>
                      <a:r>
                        <a:rPr lang="en-US" sz="1800" baseline="0" dirty="0" smtClean="0"/>
                        <a:t> objectives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5.    Develop learning</a:t>
                      </a:r>
                      <a:r>
                        <a:rPr lang="en-US" sz="1800" baseline="0" dirty="0" smtClean="0"/>
                        <a:t> experiences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6.    Identify</a:t>
                      </a:r>
                      <a:r>
                        <a:rPr lang="en-US" sz="1800" baseline="0" dirty="0" smtClean="0"/>
                        <a:t> evaluation questions</a:t>
                      </a:r>
                      <a:endParaRPr lang="en-US" sz="1800" dirty="0"/>
                    </a:p>
                  </a:txBody>
                  <a:tcPr marT="45717" marB="45717"/>
                </a:tc>
                <a:tc>
                  <a:txBody>
                    <a:bodyPr/>
                    <a:lstStyle/>
                    <a:p>
                      <a:endParaRPr lang="en-US" sz="1800"/>
                    </a:p>
                  </a:txBody>
                  <a:tcPr marT="45717" marB="45717"/>
                </a:tc>
              </a:tr>
              <a:tr h="370812">
                <a:tc>
                  <a:txBody>
                    <a:bodyPr/>
                    <a:lstStyle/>
                    <a:p>
                      <a:r>
                        <a:rPr lang="en-US" sz="1800" dirty="0" smtClean="0"/>
                        <a:t>7.    Design</a:t>
                      </a:r>
                      <a:r>
                        <a:rPr lang="en-US" sz="1800" baseline="0" dirty="0" smtClean="0"/>
                        <a:t> evaluation methods</a:t>
                      </a:r>
                      <a:endParaRPr lang="en-US" sz="1800" dirty="0"/>
                    </a:p>
                  </a:txBody>
                  <a:tcPr marT="45717" marB="45717"/>
                </a:tc>
                <a:tc>
                  <a:txBody>
                    <a:bodyPr/>
                    <a:lstStyle/>
                    <a:p>
                      <a:endParaRPr lang="en-US" sz="1800" dirty="0"/>
                    </a:p>
                  </a:txBody>
                  <a:tcPr marT="45717" marB="45717"/>
                </a:tc>
              </a:tr>
              <a:tr h="370812">
                <a:tc>
                  <a:txBody>
                    <a:bodyPr/>
                    <a:lstStyle/>
                    <a:p>
                      <a:r>
                        <a:rPr lang="en-US" sz="1800" baseline="0" dirty="0" smtClean="0"/>
                        <a:t>8.    Analyze evaluation data</a:t>
                      </a:r>
                      <a:endParaRPr lang="en-US" sz="1800" dirty="0"/>
                    </a:p>
                  </a:txBody>
                  <a:tcPr marT="45717" marB="45717"/>
                </a:tc>
                <a:tc>
                  <a:txBody>
                    <a:bodyPr/>
                    <a:lstStyle/>
                    <a:p>
                      <a:endParaRPr lang="en-US" sz="1800" dirty="0"/>
                    </a:p>
                  </a:txBody>
                  <a:tcPr marT="45717" marB="45717"/>
                </a:tc>
              </a:tr>
              <a:tr h="370812">
                <a:tc>
                  <a:txBody>
                    <a:bodyPr/>
                    <a:lstStyle/>
                    <a:p>
                      <a:r>
                        <a:rPr lang="en-US" sz="1800" baseline="0" dirty="0" smtClean="0"/>
                        <a:t>9.    Critically reflect on experiences </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10.  Revise programming</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11.  Create</a:t>
                      </a:r>
                      <a:r>
                        <a:rPr lang="en-US" sz="1800" baseline="0" dirty="0" smtClean="0"/>
                        <a:t> academic</a:t>
                      </a:r>
                      <a:r>
                        <a:rPr lang="en-US" sz="1800" dirty="0" smtClean="0"/>
                        <a:t> products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12.  Create public products</a:t>
                      </a:r>
                      <a:endParaRPr lang="en-US" sz="1800" dirty="0"/>
                    </a:p>
                  </a:txBody>
                  <a:tcPr marT="45717" marB="45717"/>
                </a:tc>
                <a:tc>
                  <a:txBody>
                    <a:bodyPr/>
                    <a:lstStyle/>
                    <a:p>
                      <a:endParaRPr lang="en-US" sz="1800" dirty="0"/>
                    </a:p>
                  </a:txBody>
                  <a:tcPr marT="45717" marB="45717"/>
                </a:tc>
              </a:tr>
            </a:tbl>
          </a:graphicData>
        </a:graphic>
      </p:graphicFrame>
      <p:grpSp>
        <p:nvGrpSpPr>
          <p:cNvPr id="17" name="Group 16"/>
          <p:cNvGrpSpPr/>
          <p:nvPr/>
        </p:nvGrpSpPr>
        <p:grpSpPr>
          <a:xfrm>
            <a:off x="5216243" y="2362200"/>
            <a:ext cx="3657600" cy="4321277"/>
            <a:chOff x="5257800" y="2823367"/>
            <a:chExt cx="3657600" cy="4321277"/>
          </a:xfrm>
        </p:grpSpPr>
        <p:grpSp>
          <p:nvGrpSpPr>
            <p:cNvPr id="3" name="Group 2"/>
            <p:cNvGrpSpPr/>
            <p:nvPr/>
          </p:nvGrpSpPr>
          <p:grpSpPr>
            <a:xfrm>
              <a:off x="5257800" y="2971800"/>
              <a:ext cx="3657600" cy="3657600"/>
              <a:chOff x="5257800" y="2971800"/>
              <a:chExt cx="3657600" cy="3657600"/>
            </a:xfrm>
          </p:grpSpPr>
          <p:cxnSp>
            <p:nvCxnSpPr>
              <p:cNvPr id="5" name="Straight Arrow Connector 5"/>
              <p:cNvCxnSpPr>
                <a:cxnSpLocks noChangeShapeType="1"/>
              </p:cNvCxnSpPr>
              <p:nvPr/>
            </p:nvCxnSpPr>
            <p:spPr bwMode="auto">
              <a:xfrm>
                <a:off x="5257800" y="2971800"/>
                <a:ext cx="3634275" cy="0"/>
              </a:xfrm>
              <a:prstGeom prst="straightConnector1">
                <a:avLst/>
              </a:prstGeom>
              <a:noFill/>
              <a:ln w="28575" algn="ctr">
                <a:solidFill>
                  <a:schemeClr val="tx1"/>
                </a:solidFill>
                <a:round/>
                <a:headEnd type="triangle" w="med" len="med"/>
                <a:tailEnd type="triangle" w="med" len="med"/>
              </a:ln>
            </p:spPr>
          </p:cxnSp>
          <p:cxnSp>
            <p:nvCxnSpPr>
              <p:cNvPr id="6" name="Straight Arrow Connector 5"/>
              <p:cNvCxnSpPr>
                <a:cxnSpLocks noChangeShapeType="1"/>
              </p:cNvCxnSpPr>
              <p:nvPr/>
            </p:nvCxnSpPr>
            <p:spPr bwMode="auto">
              <a:xfrm>
                <a:off x="5257800" y="3352800"/>
                <a:ext cx="3634275" cy="0"/>
              </a:xfrm>
              <a:prstGeom prst="straightConnector1">
                <a:avLst/>
              </a:prstGeom>
              <a:noFill/>
              <a:ln w="28575" algn="ctr">
                <a:solidFill>
                  <a:schemeClr val="tx1"/>
                </a:solidFill>
                <a:round/>
                <a:headEnd type="triangle" w="med" len="med"/>
                <a:tailEnd type="triangle" w="med" len="med"/>
              </a:ln>
            </p:spPr>
          </p:cxnSp>
          <p:cxnSp>
            <p:nvCxnSpPr>
              <p:cNvPr id="7" name="Straight Arrow Connector 5"/>
              <p:cNvCxnSpPr>
                <a:cxnSpLocks noChangeShapeType="1"/>
              </p:cNvCxnSpPr>
              <p:nvPr/>
            </p:nvCxnSpPr>
            <p:spPr bwMode="auto">
              <a:xfrm>
                <a:off x="5257800" y="3685748"/>
                <a:ext cx="3634275" cy="0"/>
              </a:xfrm>
              <a:prstGeom prst="straightConnector1">
                <a:avLst/>
              </a:prstGeom>
              <a:noFill/>
              <a:ln w="28575" algn="ctr">
                <a:solidFill>
                  <a:schemeClr val="tx1"/>
                </a:solidFill>
                <a:round/>
                <a:headEnd type="triangle" w="med" len="med"/>
                <a:tailEnd type="triangle" w="med" len="med"/>
              </a:ln>
            </p:spPr>
          </p:cxnSp>
          <p:cxnSp>
            <p:nvCxnSpPr>
              <p:cNvPr id="8" name="Straight Arrow Connector 5"/>
              <p:cNvCxnSpPr>
                <a:cxnSpLocks noChangeShapeType="1"/>
              </p:cNvCxnSpPr>
              <p:nvPr/>
            </p:nvCxnSpPr>
            <p:spPr bwMode="auto">
              <a:xfrm>
                <a:off x="5257800" y="4377898"/>
                <a:ext cx="3634275" cy="0"/>
              </a:xfrm>
              <a:prstGeom prst="straightConnector1">
                <a:avLst/>
              </a:prstGeom>
              <a:noFill/>
              <a:ln w="28575" algn="ctr">
                <a:solidFill>
                  <a:schemeClr val="tx1"/>
                </a:solidFill>
                <a:round/>
                <a:headEnd type="triangle" w="med" len="med"/>
                <a:tailEnd type="triangle" w="med" len="med"/>
              </a:ln>
            </p:spPr>
          </p:cxnSp>
          <p:cxnSp>
            <p:nvCxnSpPr>
              <p:cNvPr id="9" name="Straight Arrow Connector 5"/>
              <p:cNvCxnSpPr>
                <a:cxnSpLocks noChangeShapeType="1"/>
              </p:cNvCxnSpPr>
              <p:nvPr/>
            </p:nvCxnSpPr>
            <p:spPr bwMode="auto">
              <a:xfrm>
                <a:off x="5257800" y="4795410"/>
                <a:ext cx="3657600" cy="0"/>
              </a:xfrm>
              <a:prstGeom prst="straightConnector1">
                <a:avLst/>
              </a:prstGeom>
              <a:noFill/>
              <a:ln w="28575" algn="ctr">
                <a:solidFill>
                  <a:schemeClr val="tx1"/>
                </a:solidFill>
                <a:round/>
                <a:headEnd type="triangle" w="med" len="med"/>
                <a:tailEnd type="triangle" w="med" len="med"/>
              </a:ln>
            </p:spPr>
          </p:cxnSp>
          <p:cxnSp>
            <p:nvCxnSpPr>
              <p:cNvPr id="10" name="Straight Arrow Connector 5"/>
              <p:cNvCxnSpPr>
                <a:cxnSpLocks noChangeShapeType="1"/>
              </p:cNvCxnSpPr>
              <p:nvPr/>
            </p:nvCxnSpPr>
            <p:spPr bwMode="auto">
              <a:xfrm>
                <a:off x="5268686" y="5181600"/>
                <a:ext cx="3618749" cy="0"/>
              </a:xfrm>
              <a:prstGeom prst="straightConnector1">
                <a:avLst/>
              </a:prstGeom>
              <a:noFill/>
              <a:ln w="28575" algn="ctr">
                <a:solidFill>
                  <a:schemeClr val="tx1"/>
                </a:solidFill>
                <a:round/>
                <a:headEnd type="triangle" w="med" len="med"/>
                <a:tailEnd type="triangle" w="med" len="med"/>
              </a:ln>
            </p:spPr>
          </p:cxnSp>
          <p:cxnSp>
            <p:nvCxnSpPr>
              <p:cNvPr id="11" name="Straight Arrow Connector 5"/>
              <p:cNvCxnSpPr>
                <a:cxnSpLocks noChangeShapeType="1"/>
              </p:cNvCxnSpPr>
              <p:nvPr/>
            </p:nvCxnSpPr>
            <p:spPr bwMode="auto">
              <a:xfrm>
                <a:off x="5257800" y="5562600"/>
                <a:ext cx="3629635" cy="0"/>
              </a:xfrm>
              <a:prstGeom prst="straightConnector1">
                <a:avLst/>
              </a:prstGeom>
              <a:noFill/>
              <a:ln w="28575" algn="ctr">
                <a:solidFill>
                  <a:schemeClr val="tx1"/>
                </a:solidFill>
                <a:round/>
                <a:headEnd type="triangle" w="med" len="med"/>
                <a:tailEnd type="triangle" w="med" len="med"/>
              </a:ln>
            </p:spPr>
          </p:cxnSp>
          <p:cxnSp>
            <p:nvCxnSpPr>
              <p:cNvPr id="12" name="Straight Arrow Connector 5"/>
              <p:cNvCxnSpPr>
                <a:cxnSpLocks noChangeShapeType="1"/>
              </p:cNvCxnSpPr>
              <p:nvPr/>
            </p:nvCxnSpPr>
            <p:spPr bwMode="auto">
              <a:xfrm flipV="1">
                <a:off x="5257800" y="5926260"/>
                <a:ext cx="3657600" cy="6594"/>
              </a:xfrm>
              <a:prstGeom prst="straightConnector1">
                <a:avLst/>
              </a:prstGeom>
              <a:noFill/>
              <a:ln w="28575" algn="ctr">
                <a:solidFill>
                  <a:schemeClr val="tx1"/>
                </a:solidFill>
                <a:round/>
                <a:headEnd type="triangle" w="med" len="med"/>
                <a:tailEnd type="triangle" w="med" len="med"/>
              </a:ln>
            </p:spPr>
          </p:cxnSp>
          <p:cxnSp>
            <p:nvCxnSpPr>
              <p:cNvPr id="13" name="Straight Arrow Connector 5"/>
              <p:cNvCxnSpPr>
                <a:cxnSpLocks noChangeShapeType="1"/>
              </p:cNvCxnSpPr>
              <p:nvPr/>
            </p:nvCxnSpPr>
            <p:spPr bwMode="auto">
              <a:xfrm>
                <a:off x="5268686" y="6282471"/>
                <a:ext cx="3629739" cy="0"/>
              </a:xfrm>
              <a:prstGeom prst="straightConnector1">
                <a:avLst/>
              </a:prstGeom>
              <a:noFill/>
              <a:ln w="28575" algn="ctr">
                <a:solidFill>
                  <a:schemeClr val="tx1"/>
                </a:solidFill>
                <a:round/>
                <a:headEnd type="triangle" w="med" len="med"/>
                <a:tailEnd type="triangle" w="med" len="med"/>
              </a:ln>
            </p:spPr>
          </p:cxnSp>
          <p:cxnSp>
            <p:nvCxnSpPr>
              <p:cNvPr id="14" name="Straight Arrow Connector 5"/>
              <p:cNvCxnSpPr>
                <a:cxnSpLocks noChangeShapeType="1"/>
              </p:cNvCxnSpPr>
              <p:nvPr/>
            </p:nvCxnSpPr>
            <p:spPr bwMode="auto">
              <a:xfrm>
                <a:off x="5268686" y="6629400"/>
                <a:ext cx="3618749" cy="0"/>
              </a:xfrm>
              <a:prstGeom prst="straightConnector1">
                <a:avLst/>
              </a:prstGeom>
              <a:noFill/>
              <a:ln w="28575" algn="ctr">
                <a:solidFill>
                  <a:schemeClr val="tx1"/>
                </a:solidFill>
                <a:round/>
                <a:headEnd type="triangle" w="med" len="med"/>
                <a:tailEnd type="triangle" w="med" len="med"/>
              </a:ln>
            </p:spPr>
          </p:cxnSp>
          <p:cxnSp>
            <p:nvCxnSpPr>
              <p:cNvPr id="15" name="Straight Arrow Connector 5"/>
              <p:cNvCxnSpPr>
                <a:cxnSpLocks noChangeShapeType="1"/>
              </p:cNvCxnSpPr>
              <p:nvPr/>
            </p:nvCxnSpPr>
            <p:spPr bwMode="auto">
              <a:xfrm>
                <a:off x="5257800" y="4025717"/>
                <a:ext cx="3634275" cy="0"/>
              </a:xfrm>
              <a:prstGeom prst="straightConnector1">
                <a:avLst/>
              </a:prstGeom>
              <a:noFill/>
              <a:ln w="28575" algn="ctr">
                <a:solidFill>
                  <a:schemeClr val="tx1"/>
                </a:solidFill>
                <a:round/>
                <a:headEnd type="triangle" w="med" len="med"/>
                <a:tailEnd type="triangle" w="med" len="med"/>
              </a:ln>
            </p:spPr>
          </p:cxnSp>
        </p:grpSp>
        <p:grpSp>
          <p:nvGrpSpPr>
            <p:cNvPr id="16" name="Group 15"/>
            <p:cNvGrpSpPr/>
            <p:nvPr/>
          </p:nvGrpSpPr>
          <p:grpSpPr>
            <a:xfrm>
              <a:off x="6127262" y="2823367"/>
              <a:ext cx="2730988" cy="4321277"/>
              <a:chOff x="6127262" y="2823367"/>
              <a:chExt cx="2730988" cy="4321277"/>
            </a:xfrm>
          </p:grpSpPr>
          <p:sp>
            <p:nvSpPr>
              <p:cNvPr id="28" name="Oval 15"/>
              <p:cNvSpPr>
                <a:spLocks noChangeArrowheads="1"/>
              </p:cNvSpPr>
              <p:nvPr/>
            </p:nvSpPr>
            <p:spPr bwMode="auto">
              <a:xfrm>
                <a:off x="7893050" y="6510963"/>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29" name="Oval 15"/>
              <p:cNvSpPr>
                <a:spLocks noChangeArrowheads="1"/>
              </p:cNvSpPr>
              <p:nvPr/>
            </p:nvSpPr>
            <p:spPr bwMode="auto">
              <a:xfrm>
                <a:off x="8382000" y="5376862"/>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0" name="Oval 15"/>
              <p:cNvSpPr>
                <a:spLocks noChangeArrowheads="1"/>
              </p:cNvSpPr>
              <p:nvPr/>
            </p:nvSpPr>
            <p:spPr bwMode="auto">
              <a:xfrm>
                <a:off x="7180075" y="5796145"/>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1" name="Oval 15"/>
              <p:cNvSpPr>
                <a:spLocks noChangeArrowheads="1"/>
              </p:cNvSpPr>
              <p:nvPr/>
            </p:nvSpPr>
            <p:spPr bwMode="auto">
              <a:xfrm>
                <a:off x="7902575" y="5035673"/>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2" name="Oval 15"/>
              <p:cNvSpPr>
                <a:spLocks noChangeArrowheads="1"/>
              </p:cNvSpPr>
              <p:nvPr/>
            </p:nvSpPr>
            <p:spPr bwMode="auto">
              <a:xfrm>
                <a:off x="7654925" y="6517450"/>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3" name="Oval 15"/>
              <p:cNvSpPr>
                <a:spLocks noChangeArrowheads="1"/>
              </p:cNvSpPr>
              <p:nvPr/>
            </p:nvSpPr>
            <p:spPr bwMode="auto">
              <a:xfrm>
                <a:off x="8610600" y="5376862"/>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4" name="Oval 15"/>
              <p:cNvSpPr>
                <a:spLocks noChangeArrowheads="1"/>
              </p:cNvSpPr>
              <p:nvPr/>
            </p:nvSpPr>
            <p:spPr bwMode="auto">
              <a:xfrm>
                <a:off x="7180075" y="6117301"/>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6" name="Oval 15"/>
              <p:cNvSpPr>
                <a:spLocks noChangeArrowheads="1"/>
              </p:cNvSpPr>
              <p:nvPr/>
            </p:nvSpPr>
            <p:spPr bwMode="auto">
              <a:xfrm>
                <a:off x="8150225" y="5025598"/>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1" name="Oval 15"/>
              <p:cNvSpPr>
                <a:spLocks noChangeArrowheads="1"/>
              </p:cNvSpPr>
              <p:nvPr/>
            </p:nvSpPr>
            <p:spPr bwMode="auto">
              <a:xfrm>
                <a:off x="8190402" y="4657847"/>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2" name="Oval 15"/>
              <p:cNvSpPr>
                <a:spLocks noChangeArrowheads="1"/>
              </p:cNvSpPr>
              <p:nvPr/>
            </p:nvSpPr>
            <p:spPr bwMode="auto">
              <a:xfrm>
                <a:off x="8440494" y="4657847"/>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4" name="Oval 15"/>
              <p:cNvSpPr>
                <a:spLocks noChangeArrowheads="1"/>
              </p:cNvSpPr>
              <p:nvPr/>
            </p:nvSpPr>
            <p:spPr bwMode="auto">
              <a:xfrm>
                <a:off x="6356983" y="6882707"/>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5" name="Oval 15"/>
              <p:cNvSpPr>
                <a:spLocks noChangeArrowheads="1"/>
              </p:cNvSpPr>
              <p:nvPr/>
            </p:nvSpPr>
            <p:spPr bwMode="auto">
              <a:xfrm>
                <a:off x="6127262" y="6882707"/>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2" name="Oval 15"/>
              <p:cNvSpPr>
                <a:spLocks noChangeArrowheads="1"/>
              </p:cNvSpPr>
              <p:nvPr/>
            </p:nvSpPr>
            <p:spPr bwMode="auto">
              <a:xfrm>
                <a:off x="7769225" y="3581400"/>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3" name="Oval 15"/>
              <p:cNvSpPr>
                <a:spLocks noChangeArrowheads="1"/>
              </p:cNvSpPr>
              <p:nvPr/>
            </p:nvSpPr>
            <p:spPr bwMode="auto">
              <a:xfrm>
                <a:off x="6781800" y="4267200"/>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4" name="Oval 15"/>
              <p:cNvSpPr>
                <a:spLocks noChangeArrowheads="1"/>
              </p:cNvSpPr>
              <p:nvPr/>
            </p:nvSpPr>
            <p:spPr bwMode="auto">
              <a:xfrm>
                <a:off x="7040563" y="4267200"/>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5" name="Oval 15"/>
              <p:cNvSpPr>
                <a:spLocks noChangeArrowheads="1"/>
              </p:cNvSpPr>
              <p:nvPr/>
            </p:nvSpPr>
            <p:spPr bwMode="auto">
              <a:xfrm>
                <a:off x="7521575" y="3581400"/>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6" name="Oval 15"/>
              <p:cNvSpPr>
                <a:spLocks noChangeArrowheads="1"/>
              </p:cNvSpPr>
              <p:nvPr/>
            </p:nvSpPr>
            <p:spPr bwMode="auto">
              <a:xfrm>
                <a:off x="6905625" y="2823368"/>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7" name="Oval 15"/>
              <p:cNvSpPr>
                <a:spLocks noChangeArrowheads="1"/>
              </p:cNvSpPr>
              <p:nvPr/>
            </p:nvSpPr>
            <p:spPr bwMode="auto">
              <a:xfrm>
                <a:off x="7145460" y="2823367"/>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8" name="Oval 15"/>
              <p:cNvSpPr>
                <a:spLocks noChangeArrowheads="1"/>
              </p:cNvSpPr>
              <p:nvPr/>
            </p:nvSpPr>
            <p:spPr bwMode="auto">
              <a:xfrm>
                <a:off x="7137645" y="3243263"/>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9" name="Oval 15"/>
              <p:cNvSpPr>
                <a:spLocks noChangeArrowheads="1"/>
              </p:cNvSpPr>
              <p:nvPr/>
            </p:nvSpPr>
            <p:spPr bwMode="auto">
              <a:xfrm>
                <a:off x="7393110" y="3243263"/>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61" name="Oval 15"/>
              <p:cNvSpPr>
                <a:spLocks noChangeArrowheads="1"/>
              </p:cNvSpPr>
              <p:nvPr/>
            </p:nvSpPr>
            <p:spPr bwMode="auto">
              <a:xfrm>
                <a:off x="8150348" y="3886200"/>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62" name="Oval 15"/>
              <p:cNvSpPr>
                <a:spLocks noChangeArrowheads="1"/>
              </p:cNvSpPr>
              <p:nvPr/>
            </p:nvSpPr>
            <p:spPr bwMode="auto">
              <a:xfrm>
                <a:off x="8362950" y="3886200"/>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grpSp>
      </p:grpSp>
      <p:sp>
        <p:nvSpPr>
          <p:cNvPr id="63" name="TextBox 62"/>
          <p:cNvSpPr txBox="1"/>
          <p:nvPr/>
        </p:nvSpPr>
        <p:spPr>
          <a:xfrm>
            <a:off x="3657600" y="1070457"/>
            <a:ext cx="142875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Hub = </a:t>
            </a:r>
            <a:endParaRPr lang="en-US" sz="2000" dirty="0">
              <a:latin typeface="Arial" panose="020B0604020202020204" pitchFamily="34" charset="0"/>
              <a:cs typeface="Arial" panose="020B0604020202020204" pitchFamily="34" charset="0"/>
            </a:endParaRPr>
          </a:p>
        </p:txBody>
      </p:sp>
      <p:sp>
        <p:nvSpPr>
          <p:cNvPr id="64" name="Oval 15"/>
          <p:cNvSpPr>
            <a:spLocks noChangeArrowheads="1"/>
          </p:cNvSpPr>
          <p:nvPr/>
        </p:nvSpPr>
        <p:spPr bwMode="auto">
          <a:xfrm>
            <a:off x="5156947" y="1140485"/>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65" name="Oval 15"/>
          <p:cNvSpPr>
            <a:spLocks noChangeArrowheads="1"/>
          </p:cNvSpPr>
          <p:nvPr/>
        </p:nvSpPr>
        <p:spPr bwMode="auto">
          <a:xfrm>
            <a:off x="5404597" y="1141220"/>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cxnSp>
        <p:nvCxnSpPr>
          <p:cNvPr id="66" name="Straight Arrow Connector 5"/>
          <p:cNvCxnSpPr>
            <a:cxnSpLocks noChangeShapeType="1"/>
          </p:cNvCxnSpPr>
          <p:nvPr/>
        </p:nvCxnSpPr>
        <p:spPr bwMode="auto">
          <a:xfrm>
            <a:off x="5258793" y="6553200"/>
            <a:ext cx="3618749" cy="0"/>
          </a:xfrm>
          <a:prstGeom prst="straightConnector1">
            <a:avLst/>
          </a:prstGeom>
          <a:noFill/>
          <a:ln w="28575" algn="ctr">
            <a:solidFill>
              <a:schemeClr val="tx1"/>
            </a:solidFill>
            <a:round/>
            <a:headEnd type="triangle" w="med" len="med"/>
            <a:tailEnd type="triangle" w="med" len="med"/>
          </a:ln>
        </p:spPr>
      </p:cxnSp>
      <p:sp>
        <p:nvSpPr>
          <p:cNvPr id="67" name="Oval 15"/>
          <p:cNvSpPr>
            <a:spLocks noChangeArrowheads="1"/>
          </p:cNvSpPr>
          <p:nvPr/>
        </p:nvSpPr>
        <p:spPr bwMode="auto">
          <a:xfrm>
            <a:off x="6875181" y="5679656"/>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70" name="Oval 15"/>
          <p:cNvSpPr>
            <a:spLocks noChangeArrowheads="1"/>
          </p:cNvSpPr>
          <p:nvPr/>
        </p:nvSpPr>
        <p:spPr bwMode="auto">
          <a:xfrm>
            <a:off x="6879315" y="5334000"/>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1408151027"/>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57" y="456317"/>
            <a:ext cx="8458200" cy="609600"/>
          </a:xfrm>
        </p:spPr>
        <p:txBody>
          <a:bodyPr/>
          <a:lstStyle/>
          <a:p>
            <a:pPr algn="ctr"/>
            <a:r>
              <a:rPr lang="en-US" dirty="0" smtClean="0"/>
              <a:t>GRAND’s Individual School Layer Abacus</a:t>
            </a:r>
            <a:endParaRPr lang="en-US" dirty="0"/>
          </a:p>
        </p:txBody>
      </p:sp>
      <p:graphicFrame>
        <p:nvGraphicFramePr>
          <p:cNvPr id="4" name="Table 3" descr="Two column figure. On left, 10 typical steps in community engaged research are listed. On right, a separate continuum for each steps shows community on the left and university on the right. For each step's continuum, two green circles indicate whether community or university partners had more decision making authority and voice in that step of the collaboration process."/>
          <p:cNvGraphicFramePr>
            <a:graphicFrameLocks noGrp="1"/>
          </p:cNvGraphicFramePr>
          <p:nvPr>
            <p:extLst/>
          </p:nvPr>
        </p:nvGraphicFramePr>
        <p:xfrm>
          <a:off x="14514" y="1500422"/>
          <a:ext cx="9129486" cy="5216788"/>
        </p:xfrm>
        <a:graphic>
          <a:graphicData uri="http://schemas.openxmlformats.org/drawingml/2006/table">
            <a:tbl>
              <a:tblPr firstRow="1" bandRow="1">
                <a:tableStyleId>{F5AB1C69-6EDB-4FF4-983F-18BD219EF322}</a:tableStyleId>
              </a:tblPr>
              <a:tblGrid>
                <a:gridCol w="5006660"/>
                <a:gridCol w="4122826"/>
              </a:tblGrid>
              <a:tr h="396232">
                <a:tc>
                  <a:txBody>
                    <a:bodyPr/>
                    <a:lstStyle/>
                    <a:p>
                      <a:r>
                        <a:rPr lang="en-US" sz="1800" dirty="0" smtClean="0"/>
                        <a:t>Stage in CE</a:t>
                      </a:r>
                      <a:r>
                        <a:rPr lang="en-US" sz="1800" baseline="0" dirty="0" smtClean="0"/>
                        <a:t> Teaching &amp; Learning</a:t>
                      </a:r>
                      <a:endParaRPr lang="en-US" sz="1800" dirty="0">
                        <a:solidFill>
                          <a:schemeClr val="tx1"/>
                        </a:solidFill>
                      </a:endParaRPr>
                    </a:p>
                  </a:txBody>
                  <a:tcPr marT="45717" marB="45717"/>
                </a:tc>
                <a:tc>
                  <a:txBody>
                    <a:bodyPr/>
                    <a:lstStyle/>
                    <a:p>
                      <a:pPr algn="ctr"/>
                      <a:r>
                        <a:rPr lang="en-US" sz="1800" dirty="0" smtClean="0"/>
                        <a:t>Voice and Responsibility</a:t>
                      </a:r>
                      <a:endParaRPr lang="en-US" sz="1800" dirty="0">
                        <a:solidFill>
                          <a:schemeClr val="tx1"/>
                        </a:solidFill>
                      </a:endParaRPr>
                    </a:p>
                  </a:txBody>
                  <a:tcPr marT="45717" marB="45717"/>
                </a:tc>
              </a:tr>
              <a:tr h="370812">
                <a:tc>
                  <a:txBody>
                    <a:bodyPr/>
                    <a:lstStyle/>
                    <a:p>
                      <a:endParaRPr lang="en-US" sz="1800" dirty="0"/>
                    </a:p>
                  </a:txBody>
                  <a:tcPr marT="45717" marB="45717"/>
                </a:tc>
                <a:tc>
                  <a:txBody>
                    <a:bodyPr/>
                    <a:lstStyle/>
                    <a:p>
                      <a:r>
                        <a:rPr lang="en-US" sz="1800" dirty="0" smtClean="0"/>
                        <a:t>Community                   University</a:t>
                      </a:r>
                      <a:endParaRPr lang="en-US" sz="1800" b="1" dirty="0"/>
                    </a:p>
                  </a:txBody>
                  <a:tcPr marT="45717" marB="45717"/>
                </a:tc>
              </a:tr>
              <a:tr h="370812">
                <a:tc>
                  <a:txBody>
                    <a:bodyPr/>
                    <a:lstStyle/>
                    <a:p>
                      <a:r>
                        <a:rPr lang="en-US" sz="1800" dirty="0" smtClean="0"/>
                        <a:t>1.   Identify</a:t>
                      </a:r>
                      <a:r>
                        <a:rPr lang="en-US" sz="1800" baseline="0" dirty="0" smtClean="0"/>
                        <a:t> community issue(s) &amp; assets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2.    Identify</a:t>
                      </a:r>
                      <a:r>
                        <a:rPr lang="en-US" sz="1800" baseline="0" dirty="0" smtClean="0"/>
                        <a:t> context – time, setting</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3.    Understand learners’ needs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4.    Develop outcome</a:t>
                      </a:r>
                      <a:r>
                        <a:rPr lang="en-US" sz="1800" baseline="0" dirty="0" smtClean="0"/>
                        <a:t> objectives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5.    Develop learning</a:t>
                      </a:r>
                      <a:r>
                        <a:rPr lang="en-US" sz="1800" baseline="0" dirty="0" smtClean="0"/>
                        <a:t> experiences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6.    Identify</a:t>
                      </a:r>
                      <a:r>
                        <a:rPr lang="en-US" sz="1800" baseline="0" dirty="0" smtClean="0"/>
                        <a:t> evaluation questions</a:t>
                      </a:r>
                      <a:endParaRPr lang="en-US" sz="1800" dirty="0"/>
                    </a:p>
                  </a:txBody>
                  <a:tcPr marT="45717" marB="45717"/>
                </a:tc>
                <a:tc>
                  <a:txBody>
                    <a:bodyPr/>
                    <a:lstStyle/>
                    <a:p>
                      <a:endParaRPr lang="en-US" sz="1800"/>
                    </a:p>
                  </a:txBody>
                  <a:tcPr marT="45717" marB="45717"/>
                </a:tc>
              </a:tr>
              <a:tr h="370812">
                <a:tc>
                  <a:txBody>
                    <a:bodyPr/>
                    <a:lstStyle/>
                    <a:p>
                      <a:r>
                        <a:rPr lang="en-US" sz="1800" dirty="0" smtClean="0"/>
                        <a:t>7.    Design</a:t>
                      </a:r>
                      <a:r>
                        <a:rPr lang="en-US" sz="1800" baseline="0" dirty="0" smtClean="0"/>
                        <a:t> evaluation methods</a:t>
                      </a:r>
                      <a:endParaRPr lang="en-US" sz="1800" dirty="0"/>
                    </a:p>
                  </a:txBody>
                  <a:tcPr marT="45717" marB="45717"/>
                </a:tc>
                <a:tc>
                  <a:txBody>
                    <a:bodyPr/>
                    <a:lstStyle/>
                    <a:p>
                      <a:endParaRPr lang="en-US" sz="1800" dirty="0"/>
                    </a:p>
                  </a:txBody>
                  <a:tcPr marT="45717" marB="45717"/>
                </a:tc>
              </a:tr>
              <a:tr h="370812">
                <a:tc>
                  <a:txBody>
                    <a:bodyPr/>
                    <a:lstStyle/>
                    <a:p>
                      <a:r>
                        <a:rPr lang="en-US" sz="1800" baseline="0" dirty="0" smtClean="0"/>
                        <a:t>8.    Analyze evaluation data</a:t>
                      </a:r>
                      <a:endParaRPr lang="en-US" sz="1800" dirty="0"/>
                    </a:p>
                  </a:txBody>
                  <a:tcPr marT="45717" marB="45717"/>
                </a:tc>
                <a:tc>
                  <a:txBody>
                    <a:bodyPr/>
                    <a:lstStyle/>
                    <a:p>
                      <a:endParaRPr lang="en-US" sz="1800" dirty="0"/>
                    </a:p>
                  </a:txBody>
                  <a:tcPr marT="45717" marB="45717"/>
                </a:tc>
              </a:tr>
              <a:tr h="370812">
                <a:tc>
                  <a:txBody>
                    <a:bodyPr/>
                    <a:lstStyle/>
                    <a:p>
                      <a:r>
                        <a:rPr lang="en-US" sz="1800" baseline="0" dirty="0" smtClean="0"/>
                        <a:t>9.    Critically reflect on experiences </a:t>
                      </a:r>
                      <a:endParaRPr lang="en-US" sz="1800" dirty="0"/>
                    </a:p>
                  </a:txBody>
                  <a:tcPr marT="45717" marB="45717"/>
                </a:tc>
                <a:tc>
                  <a:txBody>
                    <a:bodyPr/>
                    <a:lstStyle/>
                    <a:p>
                      <a:endParaRPr lang="en-US" sz="1800" dirty="0"/>
                    </a:p>
                  </a:txBody>
                  <a:tcPr marT="45717" marB="45717"/>
                </a:tc>
              </a:tr>
              <a:tr h="370812">
                <a:tc>
                  <a:txBody>
                    <a:bodyPr/>
                    <a:lstStyle/>
                    <a:p>
                      <a:r>
                        <a:rPr lang="en-US" sz="1800" baseline="0" dirty="0" smtClean="0"/>
                        <a:t>10.  Revise programming </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11.  Create</a:t>
                      </a:r>
                      <a:r>
                        <a:rPr lang="en-US" sz="1800" baseline="0" dirty="0" smtClean="0"/>
                        <a:t> a</a:t>
                      </a:r>
                      <a:r>
                        <a:rPr lang="en-US" sz="1800" dirty="0" smtClean="0"/>
                        <a:t>cademic</a:t>
                      </a:r>
                      <a:r>
                        <a:rPr lang="en-US" sz="1800" baseline="0" dirty="0" smtClean="0"/>
                        <a:t> products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12.  Create</a:t>
                      </a:r>
                      <a:r>
                        <a:rPr lang="en-US" sz="1800" baseline="0" dirty="0" smtClean="0"/>
                        <a:t> p</a:t>
                      </a:r>
                      <a:r>
                        <a:rPr lang="en-US" sz="1800" dirty="0" smtClean="0"/>
                        <a:t>ublic products</a:t>
                      </a:r>
                      <a:endParaRPr lang="en-US" sz="1800" dirty="0"/>
                    </a:p>
                  </a:txBody>
                  <a:tcPr marT="45717" marB="45717"/>
                </a:tc>
                <a:tc>
                  <a:txBody>
                    <a:bodyPr/>
                    <a:lstStyle/>
                    <a:p>
                      <a:endParaRPr lang="en-US" sz="1800" dirty="0"/>
                    </a:p>
                  </a:txBody>
                  <a:tcPr marT="45717" marB="45717"/>
                </a:tc>
              </a:tr>
            </a:tbl>
          </a:graphicData>
        </a:graphic>
      </p:graphicFrame>
      <p:grpSp>
        <p:nvGrpSpPr>
          <p:cNvPr id="17" name="Group 16"/>
          <p:cNvGrpSpPr/>
          <p:nvPr/>
        </p:nvGrpSpPr>
        <p:grpSpPr>
          <a:xfrm>
            <a:off x="5164204" y="2376487"/>
            <a:ext cx="3657600" cy="4296635"/>
            <a:chOff x="5257800" y="2833687"/>
            <a:chExt cx="3657600" cy="4296635"/>
          </a:xfrm>
        </p:grpSpPr>
        <p:grpSp>
          <p:nvGrpSpPr>
            <p:cNvPr id="3" name="Group 2"/>
            <p:cNvGrpSpPr/>
            <p:nvPr/>
          </p:nvGrpSpPr>
          <p:grpSpPr>
            <a:xfrm>
              <a:off x="5257800" y="2971800"/>
              <a:ext cx="3657600" cy="3657600"/>
              <a:chOff x="5257800" y="2971800"/>
              <a:chExt cx="3657600" cy="3657600"/>
            </a:xfrm>
          </p:grpSpPr>
          <p:cxnSp>
            <p:nvCxnSpPr>
              <p:cNvPr id="5" name="Straight Arrow Connector 5"/>
              <p:cNvCxnSpPr>
                <a:cxnSpLocks noChangeShapeType="1"/>
              </p:cNvCxnSpPr>
              <p:nvPr/>
            </p:nvCxnSpPr>
            <p:spPr bwMode="auto">
              <a:xfrm>
                <a:off x="5257800" y="2971800"/>
                <a:ext cx="3634275" cy="0"/>
              </a:xfrm>
              <a:prstGeom prst="straightConnector1">
                <a:avLst/>
              </a:prstGeom>
              <a:noFill/>
              <a:ln w="28575" algn="ctr">
                <a:solidFill>
                  <a:schemeClr val="tx1"/>
                </a:solidFill>
                <a:round/>
                <a:headEnd type="triangle" w="med" len="med"/>
                <a:tailEnd type="triangle" w="med" len="med"/>
              </a:ln>
            </p:spPr>
          </p:cxnSp>
          <p:cxnSp>
            <p:nvCxnSpPr>
              <p:cNvPr id="6" name="Straight Arrow Connector 5"/>
              <p:cNvCxnSpPr>
                <a:cxnSpLocks noChangeShapeType="1"/>
              </p:cNvCxnSpPr>
              <p:nvPr/>
            </p:nvCxnSpPr>
            <p:spPr bwMode="auto">
              <a:xfrm>
                <a:off x="5257800" y="3352800"/>
                <a:ext cx="3634275" cy="0"/>
              </a:xfrm>
              <a:prstGeom prst="straightConnector1">
                <a:avLst/>
              </a:prstGeom>
              <a:noFill/>
              <a:ln w="28575" algn="ctr">
                <a:solidFill>
                  <a:schemeClr val="tx1"/>
                </a:solidFill>
                <a:round/>
                <a:headEnd type="triangle" w="med" len="med"/>
                <a:tailEnd type="triangle" w="med" len="med"/>
              </a:ln>
            </p:spPr>
          </p:cxnSp>
          <p:cxnSp>
            <p:nvCxnSpPr>
              <p:cNvPr id="7" name="Straight Arrow Connector 5"/>
              <p:cNvCxnSpPr>
                <a:cxnSpLocks noChangeShapeType="1"/>
              </p:cNvCxnSpPr>
              <p:nvPr/>
            </p:nvCxnSpPr>
            <p:spPr bwMode="auto">
              <a:xfrm>
                <a:off x="5257800" y="3685748"/>
                <a:ext cx="3634275" cy="0"/>
              </a:xfrm>
              <a:prstGeom prst="straightConnector1">
                <a:avLst/>
              </a:prstGeom>
              <a:noFill/>
              <a:ln w="28575" algn="ctr">
                <a:solidFill>
                  <a:schemeClr val="tx1"/>
                </a:solidFill>
                <a:round/>
                <a:headEnd type="triangle" w="med" len="med"/>
                <a:tailEnd type="triangle" w="med" len="med"/>
              </a:ln>
            </p:spPr>
          </p:cxnSp>
          <p:cxnSp>
            <p:nvCxnSpPr>
              <p:cNvPr id="8" name="Straight Arrow Connector 5"/>
              <p:cNvCxnSpPr>
                <a:cxnSpLocks noChangeShapeType="1"/>
              </p:cNvCxnSpPr>
              <p:nvPr/>
            </p:nvCxnSpPr>
            <p:spPr bwMode="auto">
              <a:xfrm>
                <a:off x="5257800" y="4377898"/>
                <a:ext cx="3634275" cy="0"/>
              </a:xfrm>
              <a:prstGeom prst="straightConnector1">
                <a:avLst/>
              </a:prstGeom>
              <a:noFill/>
              <a:ln w="28575" algn="ctr">
                <a:solidFill>
                  <a:schemeClr val="tx1"/>
                </a:solidFill>
                <a:round/>
                <a:headEnd type="triangle" w="med" len="med"/>
                <a:tailEnd type="triangle" w="med" len="med"/>
              </a:ln>
            </p:spPr>
          </p:cxnSp>
          <p:cxnSp>
            <p:nvCxnSpPr>
              <p:cNvPr id="9" name="Straight Arrow Connector 5"/>
              <p:cNvCxnSpPr>
                <a:cxnSpLocks noChangeShapeType="1"/>
              </p:cNvCxnSpPr>
              <p:nvPr/>
            </p:nvCxnSpPr>
            <p:spPr bwMode="auto">
              <a:xfrm>
                <a:off x="5257800" y="4795410"/>
                <a:ext cx="3657600" cy="0"/>
              </a:xfrm>
              <a:prstGeom prst="straightConnector1">
                <a:avLst/>
              </a:prstGeom>
              <a:noFill/>
              <a:ln w="28575" algn="ctr">
                <a:solidFill>
                  <a:schemeClr val="tx1"/>
                </a:solidFill>
                <a:round/>
                <a:headEnd type="triangle" w="med" len="med"/>
                <a:tailEnd type="triangle" w="med" len="med"/>
              </a:ln>
            </p:spPr>
          </p:cxnSp>
          <p:cxnSp>
            <p:nvCxnSpPr>
              <p:cNvPr id="10" name="Straight Arrow Connector 5"/>
              <p:cNvCxnSpPr>
                <a:cxnSpLocks noChangeShapeType="1"/>
              </p:cNvCxnSpPr>
              <p:nvPr/>
            </p:nvCxnSpPr>
            <p:spPr bwMode="auto">
              <a:xfrm>
                <a:off x="5268686" y="5181600"/>
                <a:ext cx="3618749" cy="0"/>
              </a:xfrm>
              <a:prstGeom prst="straightConnector1">
                <a:avLst/>
              </a:prstGeom>
              <a:noFill/>
              <a:ln w="28575" algn="ctr">
                <a:solidFill>
                  <a:schemeClr val="tx1"/>
                </a:solidFill>
                <a:round/>
                <a:headEnd type="triangle" w="med" len="med"/>
                <a:tailEnd type="triangle" w="med" len="med"/>
              </a:ln>
            </p:spPr>
          </p:cxnSp>
          <p:cxnSp>
            <p:nvCxnSpPr>
              <p:cNvPr id="11" name="Straight Arrow Connector 5"/>
              <p:cNvCxnSpPr>
                <a:cxnSpLocks noChangeShapeType="1"/>
              </p:cNvCxnSpPr>
              <p:nvPr/>
            </p:nvCxnSpPr>
            <p:spPr bwMode="auto">
              <a:xfrm>
                <a:off x="5257800" y="5562600"/>
                <a:ext cx="3629635" cy="0"/>
              </a:xfrm>
              <a:prstGeom prst="straightConnector1">
                <a:avLst/>
              </a:prstGeom>
              <a:noFill/>
              <a:ln w="28575" algn="ctr">
                <a:solidFill>
                  <a:schemeClr val="tx1"/>
                </a:solidFill>
                <a:round/>
                <a:headEnd type="triangle" w="med" len="med"/>
                <a:tailEnd type="triangle" w="med" len="med"/>
              </a:ln>
            </p:spPr>
          </p:cxnSp>
          <p:cxnSp>
            <p:nvCxnSpPr>
              <p:cNvPr id="12" name="Straight Arrow Connector 5"/>
              <p:cNvCxnSpPr>
                <a:cxnSpLocks noChangeShapeType="1"/>
              </p:cNvCxnSpPr>
              <p:nvPr/>
            </p:nvCxnSpPr>
            <p:spPr bwMode="auto">
              <a:xfrm flipV="1">
                <a:off x="5257800" y="5926260"/>
                <a:ext cx="3657600" cy="6594"/>
              </a:xfrm>
              <a:prstGeom prst="straightConnector1">
                <a:avLst/>
              </a:prstGeom>
              <a:noFill/>
              <a:ln w="28575" algn="ctr">
                <a:solidFill>
                  <a:schemeClr val="tx1"/>
                </a:solidFill>
                <a:round/>
                <a:headEnd type="triangle" w="med" len="med"/>
                <a:tailEnd type="triangle" w="med" len="med"/>
              </a:ln>
            </p:spPr>
          </p:cxnSp>
          <p:cxnSp>
            <p:nvCxnSpPr>
              <p:cNvPr id="13" name="Straight Arrow Connector 5"/>
              <p:cNvCxnSpPr>
                <a:cxnSpLocks noChangeShapeType="1"/>
              </p:cNvCxnSpPr>
              <p:nvPr/>
            </p:nvCxnSpPr>
            <p:spPr bwMode="auto">
              <a:xfrm>
                <a:off x="5268686" y="6282471"/>
                <a:ext cx="3629739" cy="0"/>
              </a:xfrm>
              <a:prstGeom prst="straightConnector1">
                <a:avLst/>
              </a:prstGeom>
              <a:noFill/>
              <a:ln w="28575" algn="ctr">
                <a:solidFill>
                  <a:schemeClr val="tx1"/>
                </a:solidFill>
                <a:round/>
                <a:headEnd type="triangle" w="med" len="med"/>
                <a:tailEnd type="triangle" w="med" len="med"/>
              </a:ln>
            </p:spPr>
          </p:cxnSp>
          <p:cxnSp>
            <p:nvCxnSpPr>
              <p:cNvPr id="14" name="Straight Arrow Connector 5"/>
              <p:cNvCxnSpPr>
                <a:cxnSpLocks noChangeShapeType="1"/>
              </p:cNvCxnSpPr>
              <p:nvPr/>
            </p:nvCxnSpPr>
            <p:spPr bwMode="auto">
              <a:xfrm>
                <a:off x="5268686" y="6629400"/>
                <a:ext cx="3618749" cy="0"/>
              </a:xfrm>
              <a:prstGeom prst="straightConnector1">
                <a:avLst/>
              </a:prstGeom>
              <a:noFill/>
              <a:ln w="28575" algn="ctr">
                <a:solidFill>
                  <a:schemeClr val="tx1"/>
                </a:solidFill>
                <a:round/>
                <a:headEnd type="triangle" w="med" len="med"/>
                <a:tailEnd type="triangle" w="med" len="med"/>
              </a:ln>
            </p:spPr>
          </p:cxnSp>
          <p:cxnSp>
            <p:nvCxnSpPr>
              <p:cNvPr id="15" name="Straight Arrow Connector 5"/>
              <p:cNvCxnSpPr>
                <a:cxnSpLocks noChangeShapeType="1"/>
              </p:cNvCxnSpPr>
              <p:nvPr/>
            </p:nvCxnSpPr>
            <p:spPr bwMode="auto">
              <a:xfrm>
                <a:off x="5257800" y="4025717"/>
                <a:ext cx="3634275" cy="0"/>
              </a:xfrm>
              <a:prstGeom prst="straightConnector1">
                <a:avLst/>
              </a:prstGeom>
              <a:noFill/>
              <a:ln w="28575" algn="ctr">
                <a:solidFill>
                  <a:schemeClr val="tx1"/>
                </a:solidFill>
                <a:round/>
                <a:headEnd type="triangle" w="med" len="med"/>
                <a:tailEnd type="triangle" w="med" len="med"/>
              </a:ln>
            </p:spPr>
          </p:cxnSp>
        </p:grpSp>
        <p:grpSp>
          <p:nvGrpSpPr>
            <p:cNvPr id="16" name="Group 15"/>
            <p:cNvGrpSpPr/>
            <p:nvPr/>
          </p:nvGrpSpPr>
          <p:grpSpPr>
            <a:xfrm>
              <a:off x="5429357" y="2833687"/>
              <a:ext cx="1558452" cy="4296635"/>
              <a:chOff x="5429357" y="2833687"/>
              <a:chExt cx="1558452" cy="4296635"/>
            </a:xfrm>
          </p:grpSpPr>
          <p:sp>
            <p:nvSpPr>
              <p:cNvPr id="35" name="Oval 15"/>
              <p:cNvSpPr>
                <a:spLocks noChangeArrowheads="1"/>
              </p:cNvSpPr>
              <p:nvPr/>
            </p:nvSpPr>
            <p:spPr bwMode="auto">
              <a:xfrm>
                <a:off x="6088551" y="5023950"/>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7" name="Oval 15"/>
              <p:cNvSpPr>
                <a:spLocks noChangeArrowheads="1"/>
              </p:cNvSpPr>
              <p:nvPr/>
            </p:nvSpPr>
            <p:spPr bwMode="auto">
              <a:xfrm>
                <a:off x="6099053" y="5376862"/>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8" name="Oval 15"/>
              <p:cNvSpPr>
                <a:spLocks noChangeArrowheads="1"/>
              </p:cNvSpPr>
              <p:nvPr/>
            </p:nvSpPr>
            <p:spPr bwMode="auto">
              <a:xfrm>
                <a:off x="6740159" y="5796085"/>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9" name="Oval 15"/>
              <p:cNvSpPr>
                <a:spLocks noChangeArrowheads="1"/>
              </p:cNvSpPr>
              <p:nvPr/>
            </p:nvSpPr>
            <p:spPr bwMode="auto">
              <a:xfrm>
                <a:off x="5429357" y="6482555"/>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0" name="Oval 15"/>
              <p:cNvSpPr>
                <a:spLocks noChangeArrowheads="1"/>
              </p:cNvSpPr>
              <p:nvPr/>
            </p:nvSpPr>
            <p:spPr bwMode="auto">
              <a:xfrm>
                <a:off x="5486400" y="4658946"/>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3" name="Oval 15"/>
              <p:cNvSpPr>
                <a:spLocks noChangeArrowheads="1"/>
              </p:cNvSpPr>
              <p:nvPr/>
            </p:nvSpPr>
            <p:spPr bwMode="auto">
              <a:xfrm>
                <a:off x="5442764" y="6868384"/>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8" name="Oval 15"/>
              <p:cNvSpPr>
                <a:spLocks noChangeArrowheads="1"/>
              </p:cNvSpPr>
              <p:nvPr/>
            </p:nvSpPr>
            <p:spPr bwMode="auto">
              <a:xfrm>
                <a:off x="5492750" y="4279900"/>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9" name="Oval 15"/>
              <p:cNvSpPr>
                <a:spLocks noChangeArrowheads="1"/>
              </p:cNvSpPr>
              <p:nvPr/>
            </p:nvSpPr>
            <p:spPr bwMode="auto">
              <a:xfrm>
                <a:off x="5859463" y="2833687"/>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0" name="Oval 15"/>
              <p:cNvSpPr>
                <a:spLocks noChangeArrowheads="1"/>
              </p:cNvSpPr>
              <p:nvPr/>
            </p:nvSpPr>
            <p:spPr bwMode="auto">
              <a:xfrm>
                <a:off x="6511925" y="3243263"/>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1" name="Oval 15"/>
              <p:cNvSpPr>
                <a:spLocks noChangeArrowheads="1"/>
              </p:cNvSpPr>
              <p:nvPr/>
            </p:nvSpPr>
            <p:spPr bwMode="auto">
              <a:xfrm>
                <a:off x="5492750" y="3581400"/>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60" name="Oval 15"/>
              <p:cNvSpPr>
                <a:spLocks noChangeArrowheads="1"/>
              </p:cNvSpPr>
              <p:nvPr/>
            </p:nvSpPr>
            <p:spPr bwMode="auto">
              <a:xfrm>
                <a:off x="5501054" y="3886200"/>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grpSp>
      </p:grpSp>
      <p:sp>
        <p:nvSpPr>
          <p:cNvPr id="68" name="TextBox 67"/>
          <p:cNvSpPr txBox="1"/>
          <p:nvPr/>
        </p:nvSpPr>
        <p:spPr>
          <a:xfrm>
            <a:off x="2007319" y="982971"/>
            <a:ext cx="4558394"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Teachers &amp; Students in Schools =  </a:t>
            </a:r>
            <a:endParaRPr lang="en-US" sz="2000" dirty="0">
              <a:latin typeface="Arial" panose="020B0604020202020204" pitchFamily="34" charset="0"/>
              <a:cs typeface="Arial" panose="020B0604020202020204" pitchFamily="34" charset="0"/>
            </a:endParaRPr>
          </a:p>
        </p:txBody>
      </p:sp>
      <p:sp>
        <p:nvSpPr>
          <p:cNvPr id="69" name="Oval 15"/>
          <p:cNvSpPr>
            <a:spLocks noChangeArrowheads="1"/>
          </p:cNvSpPr>
          <p:nvPr/>
        </p:nvSpPr>
        <p:spPr bwMode="auto">
          <a:xfrm>
            <a:off x="6088551" y="1088406"/>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cxnSp>
        <p:nvCxnSpPr>
          <p:cNvPr id="66" name="Straight Arrow Connector 5"/>
          <p:cNvCxnSpPr>
            <a:cxnSpLocks noChangeShapeType="1"/>
          </p:cNvCxnSpPr>
          <p:nvPr/>
        </p:nvCxnSpPr>
        <p:spPr bwMode="auto">
          <a:xfrm>
            <a:off x="5222595" y="6553200"/>
            <a:ext cx="3618749" cy="0"/>
          </a:xfrm>
          <a:prstGeom prst="straightConnector1">
            <a:avLst/>
          </a:prstGeom>
          <a:noFill/>
          <a:ln w="28575" algn="ctr">
            <a:solidFill>
              <a:schemeClr val="tx1"/>
            </a:solidFill>
            <a:round/>
            <a:headEnd type="triangle" w="med" len="med"/>
            <a:tailEnd type="triangle" w="med" len="med"/>
          </a:ln>
        </p:spPr>
      </p:cxnSp>
      <p:sp>
        <p:nvSpPr>
          <p:cNvPr id="67" name="Oval 15"/>
          <p:cNvSpPr>
            <a:spLocks noChangeArrowheads="1"/>
          </p:cNvSpPr>
          <p:nvPr/>
        </p:nvSpPr>
        <p:spPr bwMode="auto">
          <a:xfrm>
            <a:off x="6665979" y="5692958"/>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2625148167"/>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599029"/>
            <a:ext cx="8229600" cy="609600"/>
          </a:xfrm>
        </p:spPr>
        <p:txBody>
          <a:bodyPr/>
          <a:lstStyle/>
          <a:p>
            <a:pPr algn="ctr"/>
            <a:r>
              <a:rPr lang="en-US" dirty="0" smtClean="0"/>
              <a:t>GRAND Learning Network</a:t>
            </a:r>
            <a:br>
              <a:rPr lang="en-US" dirty="0" smtClean="0"/>
            </a:br>
            <a:r>
              <a:rPr lang="en-US" dirty="0" smtClean="0"/>
              <a:t>Degree of Collaboration Abacus</a:t>
            </a:r>
            <a:endParaRPr lang="en-US" dirty="0"/>
          </a:p>
        </p:txBody>
      </p:sp>
      <p:graphicFrame>
        <p:nvGraphicFramePr>
          <p:cNvPr id="4" name="Table 3" descr="Two column figure. On left, 10 typical steps in community engaged research are listed. On right, a separate continuum for each steps shows community on the left and university on the right. For each step's continuum, two green circles indicate whether community or university partners had more decision making authority and voice in that step of the collaboration process."/>
          <p:cNvGraphicFramePr>
            <a:graphicFrameLocks noGrp="1"/>
          </p:cNvGraphicFramePr>
          <p:nvPr>
            <p:extLst/>
          </p:nvPr>
        </p:nvGraphicFramePr>
        <p:xfrm>
          <a:off x="14514" y="2004767"/>
          <a:ext cx="9129486" cy="4845976"/>
        </p:xfrm>
        <a:graphic>
          <a:graphicData uri="http://schemas.openxmlformats.org/drawingml/2006/table">
            <a:tbl>
              <a:tblPr firstRow="1" bandRow="1">
                <a:tableStyleId>{F5AB1C69-6EDB-4FF4-983F-18BD219EF322}</a:tableStyleId>
              </a:tblPr>
              <a:tblGrid>
                <a:gridCol w="5006660"/>
                <a:gridCol w="4122826"/>
              </a:tblGrid>
              <a:tr h="396232">
                <a:tc>
                  <a:txBody>
                    <a:bodyPr/>
                    <a:lstStyle/>
                    <a:p>
                      <a:r>
                        <a:rPr lang="en-US" sz="1800" dirty="0" smtClean="0"/>
                        <a:t>Steps in CE Teaching/Learning</a:t>
                      </a:r>
                      <a:r>
                        <a:rPr lang="en-US" sz="1800" baseline="0" dirty="0" smtClean="0"/>
                        <a:t> Process</a:t>
                      </a:r>
                      <a:endParaRPr lang="en-US" sz="1800" dirty="0">
                        <a:solidFill>
                          <a:schemeClr val="tx1"/>
                        </a:solidFill>
                      </a:endParaRPr>
                    </a:p>
                  </a:txBody>
                  <a:tcPr marT="45717" marB="45717"/>
                </a:tc>
                <a:tc>
                  <a:txBody>
                    <a:bodyPr/>
                    <a:lstStyle/>
                    <a:p>
                      <a:pPr algn="ctr"/>
                      <a:r>
                        <a:rPr lang="en-US" sz="1800" dirty="0" smtClean="0"/>
                        <a:t>Voice</a:t>
                      </a:r>
                      <a:r>
                        <a:rPr lang="en-US" sz="1800" baseline="0" dirty="0" smtClean="0"/>
                        <a:t> &amp; Responsibility</a:t>
                      </a:r>
                      <a:endParaRPr lang="en-US" sz="1800" dirty="0">
                        <a:solidFill>
                          <a:schemeClr val="tx1"/>
                        </a:solidFill>
                      </a:endParaRPr>
                    </a:p>
                  </a:txBody>
                  <a:tcPr marT="45717" marB="45717"/>
                </a:tc>
              </a:tr>
              <a:tr h="370812">
                <a:tc>
                  <a:txBody>
                    <a:bodyPr/>
                    <a:lstStyle/>
                    <a:p>
                      <a:endParaRPr lang="en-US" sz="1800" dirty="0"/>
                    </a:p>
                  </a:txBody>
                  <a:tcPr marT="45717" marB="45717"/>
                </a:tc>
                <a:tc>
                  <a:txBody>
                    <a:bodyPr/>
                    <a:lstStyle/>
                    <a:p>
                      <a:r>
                        <a:rPr lang="en-US" sz="1800" dirty="0" smtClean="0"/>
                        <a:t>Community                   University</a:t>
                      </a:r>
                      <a:endParaRPr lang="en-US" sz="1800" b="1" dirty="0"/>
                    </a:p>
                  </a:txBody>
                  <a:tcPr marT="45717" marB="45717"/>
                </a:tc>
              </a:tr>
              <a:tr h="370812">
                <a:tc>
                  <a:txBody>
                    <a:bodyPr/>
                    <a:lstStyle/>
                    <a:p>
                      <a:r>
                        <a:rPr lang="en-US" sz="1800" dirty="0" smtClean="0"/>
                        <a:t>1.   Identify</a:t>
                      </a:r>
                      <a:r>
                        <a:rPr lang="en-US" sz="1800" baseline="0" dirty="0" smtClean="0"/>
                        <a:t> community issue(s) &amp; assets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2.    Identify</a:t>
                      </a:r>
                      <a:r>
                        <a:rPr lang="en-US" sz="1800" baseline="0" dirty="0" smtClean="0"/>
                        <a:t> context – time, setting</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3.    Understand learners’ needs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4.    Develop outcome</a:t>
                      </a:r>
                      <a:r>
                        <a:rPr lang="en-US" sz="1800" baseline="0" dirty="0" smtClean="0"/>
                        <a:t> objectives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5.    Develop learning</a:t>
                      </a:r>
                      <a:r>
                        <a:rPr lang="en-US" sz="1800" baseline="0" dirty="0" smtClean="0"/>
                        <a:t> experiences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6.    Identify</a:t>
                      </a:r>
                      <a:r>
                        <a:rPr lang="en-US" sz="1800" baseline="0" dirty="0" smtClean="0"/>
                        <a:t> evaluation questions</a:t>
                      </a:r>
                      <a:endParaRPr lang="en-US" sz="1800" dirty="0"/>
                    </a:p>
                  </a:txBody>
                  <a:tcPr marT="45717" marB="45717"/>
                </a:tc>
                <a:tc>
                  <a:txBody>
                    <a:bodyPr/>
                    <a:lstStyle/>
                    <a:p>
                      <a:endParaRPr lang="en-US" sz="1800"/>
                    </a:p>
                  </a:txBody>
                  <a:tcPr marT="45717" marB="45717"/>
                </a:tc>
              </a:tr>
              <a:tr h="370812">
                <a:tc>
                  <a:txBody>
                    <a:bodyPr/>
                    <a:lstStyle/>
                    <a:p>
                      <a:r>
                        <a:rPr lang="en-US" sz="1800" dirty="0" smtClean="0"/>
                        <a:t>7.    Design</a:t>
                      </a:r>
                      <a:r>
                        <a:rPr lang="en-US" sz="1800" baseline="0" dirty="0" smtClean="0"/>
                        <a:t> evaluation methods</a:t>
                      </a:r>
                      <a:endParaRPr lang="en-US" sz="1800" dirty="0"/>
                    </a:p>
                  </a:txBody>
                  <a:tcPr marT="45717" marB="45717"/>
                </a:tc>
                <a:tc>
                  <a:txBody>
                    <a:bodyPr/>
                    <a:lstStyle/>
                    <a:p>
                      <a:endParaRPr lang="en-US" sz="1800" dirty="0"/>
                    </a:p>
                  </a:txBody>
                  <a:tcPr marT="45717" marB="45717"/>
                </a:tc>
              </a:tr>
              <a:tr h="370812">
                <a:tc>
                  <a:txBody>
                    <a:bodyPr/>
                    <a:lstStyle/>
                    <a:p>
                      <a:r>
                        <a:rPr lang="en-US" sz="1800" baseline="0" dirty="0" smtClean="0"/>
                        <a:t>8.    Analyze evaluation data</a:t>
                      </a:r>
                      <a:endParaRPr lang="en-US" sz="1800" dirty="0"/>
                    </a:p>
                  </a:txBody>
                  <a:tcPr marT="45717" marB="45717"/>
                </a:tc>
                <a:tc>
                  <a:txBody>
                    <a:bodyPr/>
                    <a:lstStyle/>
                    <a:p>
                      <a:endParaRPr lang="en-US" sz="1800" dirty="0"/>
                    </a:p>
                  </a:txBody>
                  <a:tcPr marT="45717" marB="45717"/>
                </a:tc>
              </a:tr>
              <a:tr h="370812">
                <a:tc>
                  <a:txBody>
                    <a:bodyPr/>
                    <a:lstStyle/>
                    <a:p>
                      <a:r>
                        <a:rPr lang="en-US" sz="1800" baseline="0" dirty="0" smtClean="0"/>
                        <a:t>9.    Revise programming </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10.  Create</a:t>
                      </a:r>
                      <a:r>
                        <a:rPr lang="en-US" sz="1800" baseline="0" dirty="0" smtClean="0"/>
                        <a:t> a</a:t>
                      </a:r>
                      <a:r>
                        <a:rPr lang="en-US" sz="1800" dirty="0" smtClean="0"/>
                        <a:t>cademic</a:t>
                      </a:r>
                      <a:r>
                        <a:rPr lang="en-US" sz="1800" baseline="0" dirty="0" smtClean="0"/>
                        <a:t> products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11.  Create</a:t>
                      </a:r>
                      <a:r>
                        <a:rPr lang="en-US" sz="1800" baseline="0" dirty="0" smtClean="0"/>
                        <a:t> p</a:t>
                      </a:r>
                      <a:r>
                        <a:rPr lang="en-US" sz="1800" dirty="0" smtClean="0"/>
                        <a:t>ublic products</a:t>
                      </a:r>
                      <a:endParaRPr lang="en-US" sz="1800" dirty="0"/>
                    </a:p>
                  </a:txBody>
                  <a:tcPr marT="45717" marB="45717"/>
                </a:tc>
                <a:tc>
                  <a:txBody>
                    <a:bodyPr/>
                    <a:lstStyle/>
                    <a:p>
                      <a:endParaRPr lang="en-US" sz="1800" dirty="0"/>
                    </a:p>
                  </a:txBody>
                  <a:tcPr marT="45717" marB="45717"/>
                </a:tc>
              </a:tr>
            </a:tbl>
          </a:graphicData>
        </a:graphic>
      </p:graphicFrame>
      <p:grpSp>
        <p:nvGrpSpPr>
          <p:cNvPr id="17" name="Group 16"/>
          <p:cNvGrpSpPr/>
          <p:nvPr/>
        </p:nvGrpSpPr>
        <p:grpSpPr>
          <a:xfrm>
            <a:off x="5257800" y="2823367"/>
            <a:ext cx="3657600" cy="3958433"/>
            <a:chOff x="5257800" y="2823367"/>
            <a:chExt cx="3657600" cy="3958433"/>
          </a:xfrm>
        </p:grpSpPr>
        <p:grpSp>
          <p:nvGrpSpPr>
            <p:cNvPr id="3" name="Group 2"/>
            <p:cNvGrpSpPr/>
            <p:nvPr/>
          </p:nvGrpSpPr>
          <p:grpSpPr>
            <a:xfrm>
              <a:off x="5257800" y="2971800"/>
              <a:ext cx="3657600" cy="3657600"/>
              <a:chOff x="5257800" y="2971800"/>
              <a:chExt cx="3657600" cy="3657600"/>
            </a:xfrm>
          </p:grpSpPr>
          <p:cxnSp>
            <p:nvCxnSpPr>
              <p:cNvPr id="5" name="Straight Arrow Connector 5"/>
              <p:cNvCxnSpPr>
                <a:cxnSpLocks noChangeShapeType="1"/>
              </p:cNvCxnSpPr>
              <p:nvPr/>
            </p:nvCxnSpPr>
            <p:spPr bwMode="auto">
              <a:xfrm>
                <a:off x="5257800" y="2971800"/>
                <a:ext cx="3634275" cy="0"/>
              </a:xfrm>
              <a:prstGeom prst="straightConnector1">
                <a:avLst/>
              </a:prstGeom>
              <a:noFill/>
              <a:ln w="28575" algn="ctr">
                <a:solidFill>
                  <a:schemeClr val="tx1"/>
                </a:solidFill>
                <a:round/>
                <a:headEnd type="triangle" w="med" len="med"/>
                <a:tailEnd type="triangle" w="med" len="med"/>
              </a:ln>
            </p:spPr>
          </p:cxnSp>
          <p:cxnSp>
            <p:nvCxnSpPr>
              <p:cNvPr id="6" name="Straight Arrow Connector 5"/>
              <p:cNvCxnSpPr>
                <a:cxnSpLocks noChangeShapeType="1"/>
              </p:cNvCxnSpPr>
              <p:nvPr/>
            </p:nvCxnSpPr>
            <p:spPr bwMode="auto">
              <a:xfrm>
                <a:off x="5257800" y="3352800"/>
                <a:ext cx="3634275" cy="0"/>
              </a:xfrm>
              <a:prstGeom prst="straightConnector1">
                <a:avLst/>
              </a:prstGeom>
              <a:noFill/>
              <a:ln w="28575" algn="ctr">
                <a:solidFill>
                  <a:schemeClr val="tx1"/>
                </a:solidFill>
                <a:round/>
                <a:headEnd type="triangle" w="med" len="med"/>
                <a:tailEnd type="triangle" w="med" len="med"/>
              </a:ln>
            </p:spPr>
          </p:cxnSp>
          <p:cxnSp>
            <p:nvCxnSpPr>
              <p:cNvPr id="7" name="Straight Arrow Connector 5"/>
              <p:cNvCxnSpPr>
                <a:cxnSpLocks noChangeShapeType="1"/>
              </p:cNvCxnSpPr>
              <p:nvPr/>
            </p:nvCxnSpPr>
            <p:spPr bwMode="auto">
              <a:xfrm>
                <a:off x="5257800" y="3685748"/>
                <a:ext cx="3634275" cy="0"/>
              </a:xfrm>
              <a:prstGeom prst="straightConnector1">
                <a:avLst/>
              </a:prstGeom>
              <a:noFill/>
              <a:ln w="28575" algn="ctr">
                <a:solidFill>
                  <a:schemeClr val="tx1"/>
                </a:solidFill>
                <a:round/>
                <a:headEnd type="triangle" w="med" len="med"/>
                <a:tailEnd type="triangle" w="med" len="med"/>
              </a:ln>
            </p:spPr>
          </p:cxnSp>
          <p:cxnSp>
            <p:nvCxnSpPr>
              <p:cNvPr id="8" name="Straight Arrow Connector 5"/>
              <p:cNvCxnSpPr>
                <a:cxnSpLocks noChangeShapeType="1"/>
              </p:cNvCxnSpPr>
              <p:nvPr/>
            </p:nvCxnSpPr>
            <p:spPr bwMode="auto">
              <a:xfrm>
                <a:off x="5257800" y="4377898"/>
                <a:ext cx="3634275" cy="0"/>
              </a:xfrm>
              <a:prstGeom prst="straightConnector1">
                <a:avLst/>
              </a:prstGeom>
              <a:noFill/>
              <a:ln w="28575" algn="ctr">
                <a:solidFill>
                  <a:schemeClr val="tx1"/>
                </a:solidFill>
                <a:round/>
                <a:headEnd type="triangle" w="med" len="med"/>
                <a:tailEnd type="triangle" w="med" len="med"/>
              </a:ln>
            </p:spPr>
          </p:cxnSp>
          <p:cxnSp>
            <p:nvCxnSpPr>
              <p:cNvPr id="9" name="Straight Arrow Connector 5"/>
              <p:cNvCxnSpPr>
                <a:cxnSpLocks noChangeShapeType="1"/>
              </p:cNvCxnSpPr>
              <p:nvPr/>
            </p:nvCxnSpPr>
            <p:spPr bwMode="auto">
              <a:xfrm>
                <a:off x="5257800" y="4795410"/>
                <a:ext cx="3657600" cy="0"/>
              </a:xfrm>
              <a:prstGeom prst="straightConnector1">
                <a:avLst/>
              </a:prstGeom>
              <a:noFill/>
              <a:ln w="28575" algn="ctr">
                <a:solidFill>
                  <a:schemeClr val="tx1"/>
                </a:solidFill>
                <a:round/>
                <a:headEnd type="triangle" w="med" len="med"/>
                <a:tailEnd type="triangle" w="med" len="med"/>
              </a:ln>
            </p:spPr>
          </p:cxnSp>
          <p:cxnSp>
            <p:nvCxnSpPr>
              <p:cNvPr id="10" name="Straight Arrow Connector 5"/>
              <p:cNvCxnSpPr>
                <a:cxnSpLocks noChangeShapeType="1"/>
              </p:cNvCxnSpPr>
              <p:nvPr/>
            </p:nvCxnSpPr>
            <p:spPr bwMode="auto">
              <a:xfrm>
                <a:off x="5268686" y="5181600"/>
                <a:ext cx="3618749" cy="0"/>
              </a:xfrm>
              <a:prstGeom prst="straightConnector1">
                <a:avLst/>
              </a:prstGeom>
              <a:noFill/>
              <a:ln w="28575" algn="ctr">
                <a:solidFill>
                  <a:schemeClr val="tx1"/>
                </a:solidFill>
                <a:round/>
                <a:headEnd type="triangle" w="med" len="med"/>
                <a:tailEnd type="triangle" w="med" len="med"/>
              </a:ln>
            </p:spPr>
          </p:cxnSp>
          <p:cxnSp>
            <p:nvCxnSpPr>
              <p:cNvPr id="11" name="Straight Arrow Connector 5"/>
              <p:cNvCxnSpPr>
                <a:cxnSpLocks noChangeShapeType="1"/>
              </p:cNvCxnSpPr>
              <p:nvPr/>
            </p:nvCxnSpPr>
            <p:spPr bwMode="auto">
              <a:xfrm>
                <a:off x="5257800" y="5562600"/>
                <a:ext cx="3629635" cy="0"/>
              </a:xfrm>
              <a:prstGeom prst="straightConnector1">
                <a:avLst/>
              </a:prstGeom>
              <a:noFill/>
              <a:ln w="28575" algn="ctr">
                <a:solidFill>
                  <a:schemeClr val="tx1"/>
                </a:solidFill>
                <a:round/>
                <a:headEnd type="triangle" w="med" len="med"/>
                <a:tailEnd type="triangle" w="med" len="med"/>
              </a:ln>
            </p:spPr>
          </p:cxnSp>
          <p:cxnSp>
            <p:nvCxnSpPr>
              <p:cNvPr id="12" name="Straight Arrow Connector 5"/>
              <p:cNvCxnSpPr>
                <a:cxnSpLocks noChangeShapeType="1"/>
              </p:cNvCxnSpPr>
              <p:nvPr/>
            </p:nvCxnSpPr>
            <p:spPr bwMode="auto">
              <a:xfrm flipV="1">
                <a:off x="5257800" y="5926260"/>
                <a:ext cx="3657600" cy="6594"/>
              </a:xfrm>
              <a:prstGeom prst="straightConnector1">
                <a:avLst/>
              </a:prstGeom>
              <a:noFill/>
              <a:ln w="28575" algn="ctr">
                <a:solidFill>
                  <a:schemeClr val="tx1"/>
                </a:solidFill>
                <a:round/>
                <a:headEnd type="triangle" w="med" len="med"/>
                <a:tailEnd type="triangle" w="med" len="med"/>
              </a:ln>
            </p:spPr>
          </p:cxnSp>
          <p:cxnSp>
            <p:nvCxnSpPr>
              <p:cNvPr id="13" name="Straight Arrow Connector 5"/>
              <p:cNvCxnSpPr>
                <a:cxnSpLocks noChangeShapeType="1"/>
              </p:cNvCxnSpPr>
              <p:nvPr/>
            </p:nvCxnSpPr>
            <p:spPr bwMode="auto">
              <a:xfrm>
                <a:off x="5268686" y="6282471"/>
                <a:ext cx="3629739" cy="0"/>
              </a:xfrm>
              <a:prstGeom prst="straightConnector1">
                <a:avLst/>
              </a:prstGeom>
              <a:noFill/>
              <a:ln w="28575" algn="ctr">
                <a:solidFill>
                  <a:schemeClr val="tx1"/>
                </a:solidFill>
                <a:round/>
                <a:headEnd type="triangle" w="med" len="med"/>
                <a:tailEnd type="triangle" w="med" len="med"/>
              </a:ln>
            </p:spPr>
          </p:cxnSp>
          <p:cxnSp>
            <p:nvCxnSpPr>
              <p:cNvPr id="14" name="Straight Arrow Connector 5"/>
              <p:cNvCxnSpPr>
                <a:cxnSpLocks noChangeShapeType="1"/>
              </p:cNvCxnSpPr>
              <p:nvPr/>
            </p:nvCxnSpPr>
            <p:spPr bwMode="auto">
              <a:xfrm>
                <a:off x="5268686" y="6629400"/>
                <a:ext cx="3618749" cy="0"/>
              </a:xfrm>
              <a:prstGeom prst="straightConnector1">
                <a:avLst/>
              </a:prstGeom>
              <a:noFill/>
              <a:ln w="28575" algn="ctr">
                <a:solidFill>
                  <a:schemeClr val="tx1"/>
                </a:solidFill>
                <a:round/>
                <a:headEnd type="triangle" w="med" len="med"/>
                <a:tailEnd type="triangle" w="med" len="med"/>
              </a:ln>
            </p:spPr>
          </p:cxnSp>
          <p:cxnSp>
            <p:nvCxnSpPr>
              <p:cNvPr id="15" name="Straight Arrow Connector 5"/>
              <p:cNvCxnSpPr>
                <a:cxnSpLocks noChangeShapeType="1"/>
              </p:cNvCxnSpPr>
              <p:nvPr/>
            </p:nvCxnSpPr>
            <p:spPr bwMode="auto">
              <a:xfrm>
                <a:off x="5257800" y="4025717"/>
                <a:ext cx="3634275" cy="0"/>
              </a:xfrm>
              <a:prstGeom prst="straightConnector1">
                <a:avLst/>
              </a:prstGeom>
              <a:noFill/>
              <a:ln w="28575" algn="ctr">
                <a:solidFill>
                  <a:schemeClr val="tx1"/>
                </a:solidFill>
                <a:round/>
                <a:headEnd type="triangle" w="med" len="med"/>
                <a:tailEnd type="triangle" w="med" len="med"/>
              </a:ln>
            </p:spPr>
          </p:cxnSp>
        </p:grpSp>
        <p:grpSp>
          <p:nvGrpSpPr>
            <p:cNvPr id="16" name="Group 15"/>
            <p:cNvGrpSpPr/>
            <p:nvPr/>
          </p:nvGrpSpPr>
          <p:grpSpPr>
            <a:xfrm>
              <a:off x="5377218" y="2823367"/>
              <a:ext cx="3481032" cy="3958433"/>
              <a:chOff x="5377218" y="2823367"/>
              <a:chExt cx="3481032" cy="3958433"/>
            </a:xfrm>
          </p:grpSpPr>
          <p:sp>
            <p:nvSpPr>
              <p:cNvPr id="28" name="Oval 15"/>
              <p:cNvSpPr>
                <a:spLocks noChangeArrowheads="1"/>
              </p:cNvSpPr>
              <p:nvPr/>
            </p:nvSpPr>
            <p:spPr bwMode="auto">
              <a:xfrm>
                <a:off x="7902575" y="6147716"/>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29" name="Oval 15"/>
              <p:cNvSpPr>
                <a:spLocks noChangeArrowheads="1"/>
              </p:cNvSpPr>
              <p:nvPr/>
            </p:nvSpPr>
            <p:spPr bwMode="auto">
              <a:xfrm>
                <a:off x="8382000" y="5376862"/>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0" name="Oval 15"/>
              <p:cNvSpPr>
                <a:spLocks noChangeArrowheads="1"/>
              </p:cNvSpPr>
              <p:nvPr/>
            </p:nvSpPr>
            <p:spPr bwMode="auto">
              <a:xfrm>
                <a:off x="8362950" y="5795291"/>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1" name="Oval 15"/>
              <p:cNvSpPr>
                <a:spLocks noChangeArrowheads="1"/>
              </p:cNvSpPr>
              <p:nvPr/>
            </p:nvSpPr>
            <p:spPr bwMode="auto">
              <a:xfrm>
                <a:off x="7902575" y="5035673"/>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2" name="Oval 15"/>
              <p:cNvSpPr>
                <a:spLocks noChangeArrowheads="1"/>
              </p:cNvSpPr>
              <p:nvPr/>
            </p:nvSpPr>
            <p:spPr bwMode="auto">
              <a:xfrm>
                <a:off x="7654925" y="6147716"/>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3" name="Oval 15"/>
              <p:cNvSpPr>
                <a:spLocks noChangeArrowheads="1"/>
              </p:cNvSpPr>
              <p:nvPr/>
            </p:nvSpPr>
            <p:spPr bwMode="auto">
              <a:xfrm>
                <a:off x="8610600" y="5376862"/>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4" name="Oval 15"/>
              <p:cNvSpPr>
                <a:spLocks noChangeArrowheads="1"/>
              </p:cNvSpPr>
              <p:nvPr/>
            </p:nvSpPr>
            <p:spPr bwMode="auto">
              <a:xfrm>
                <a:off x="8610600" y="5795291"/>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5" name="Oval 15"/>
              <p:cNvSpPr>
                <a:spLocks noChangeArrowheads="1"/>
              </p:cNvSpPr>
              <p:nvPr/>
            </p:nvSpPr>
            <p:spPr bwMode="auto">
              <a:xfrm>
                <a:off x="6088551" y="5023950"/>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6" name="Oval 15"/>
              <p:cNvSpPr>
                <a:spLocks noChangeArrowheads="1"/>
              </p:cNvSpPr>
              <p:nvPr/>
            </p:nvSpPr>
            <p:spPr bwMode="auto">
              <a:xfrm>
                <a:off x="8150225" y="5025598"/>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7" name="Oval 15"/>
              <p:cNvSpPr>
                <a:spLocks noChangeArrowheads="1"/>
              </p:cNvSpPr>
              <p:nvPr/>
            </p:nvSpPr>
            <p:spPr bwMode="auto">
              <a:xfrm>
                <a:off x="6099053" y="5376862"/>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8" name="Oval 15"/>
              <p:cNvSpPr>
                <a:spLocks noChangeArrowheads="1"/>
              </p:cNvSpPr>
              <p:nvPr/>
            </p:nvSpPr>
            <p:spPr bwMode="auto">
              <a:xfrm>
                <a:off x="6740159" y="5796085"/>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39" name="Oval 15"/>
              <p:cNvSpPr>
                <a:spLocks noChangeArrowheads="1"/>
              </p:cNvSpPr>
              <p:nvPr/>
            </p:nvSpPr>
            <p:spPr bwMode="auto">
              <a:xfrm>
                <a:off x="5399088" y="6148510"/>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0" name="Oval 15"/>
              <p:cNvSpPr>
                <a:spLocks noChangeArrowheads="1"/>
              </p:cNvSpPr>
              <p:nvPr/>
            </p:nvSpPr>
            <p:spPr bwMode="auto">
              <a:xfrm>
                <a:off x="5486400" y="4658946"/>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1" name="Oval 15"/>
              <p:cNvSpPr>
                <a:spLocks noChangeArrowheads="1"/>
              </p:cNvSpPr>
              <p:nvPr/>
            </p:nvSpPr>
            <p:spPr bwMode="auto">
              <a:xfrm>
                <a:off x="8190402" y="4657847"/>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2" name="Oval 15"/>
              <p:cNvSpPr>
                <a:spLocks noChangeArrowheads="1"/>
              </p:cNvSpPr>
              <p:nvPr/>
            </p:nvSpPr>
            <p:spPr bwMode="auto">
              <a:xfrm>
                <a:off x="8440494" y="4657847"/>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3" name="Oval 15"/>
              <p:cNvSpPr>
                <a:spLocks noChangeArrowheads="1"/>
              </p:cNvSpPr>
              <p:nvPr/>
            </p:nvSpPr>
            <p:spPr bwMode="auto">
              <a:xfrm>
                <a:off x="5377218" y="6519862"/>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4" name="Oval 15"/>
              <p:cNvSpPr>
                <a:spLocks noChangeArrowheads="1"/>
              </p:cNvSpPr>
              <p:nvPr/>
            </p:nvSpPr>
            <p:spPr bwMode="auto">
              <a:xfrm>
                <a:off x="6374912" y="6519862"/>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5" name="Oval 15"/>
              <p:cNvSpPr>
                <a:spLocks noChangeArrowheads="1"/>
              </p:cNvSpPr>
              <p:nvPr/>
            </p:nvSpPr>
            <p:spPr bwMode="auto">
              <a:xfrm>
                <a:off x="6131414" y="6519862"/>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8" name="Oval 15"/>
              <p:cNvSpPr>
                <a:spLocks noChangeArrowheads="1"/>
              </p:cNvSpPr>
              <p:nvPr/>
            </p:nvSpPr>
            <p:spPr bwMode="auto">
              <a:xfrm>
                <a:off x="5492750" y="4279900"/>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49" name="Oval 15"/>
              <p:cNvSpPr>
                <a:spLocks noChangeArrowheads="1"/>
              </p:cNvSpPr>
              <p:nvPr/>
            </p:nvSpPr>
            <p:spPr bwMode="auto">
              <a:xfrm>
                <a:off x="5859463" y="2833687"/>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0" name="Oval 15"/>
              <p:cNvSpPr>
                <a:spLocks noChangeArrowheads="1"/>
              </p:cNvSpPr>
              <p:nvPr/>
            </p:nvSpPr>
            <p:spPr bwMode="auto">
              <a:xfrm>
                <a:off x="6511925" y="3243263"/>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1" name="Oval 15"/>
              <p:cNvSpPr>
                <a:spLocks noChangeArrowheads="1"/>
              </p:cNvSpPr>
              <p:nvPr/>
            </p:nvSpPr>
            <p:spPr bwMode="auto">
              <a:xfrm>
                <a:off x="5492750" y="3581400"/>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2" name="Oval 15"/>
              <p:cNvSpPr>
                <a:spLocks noChangeArrowheads="1"/>
              </p:cNvSpPr>
              <p:nvPr/>
            </p:nvSpPr>
            <p:spPr bwMode="auto">
              <a:xfrm>
                <a:off x="7769225" y="3581400"/>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3" name="Oval 15"/>
              <p:cNvSpPr>
                <a:spLocks noChangeArrowheads="1"/>
              </p:cNvSpPr>
              <p:nvPr/>
            </p:nvSpPr>
            <p:spPr bwMode="auto">
              <a:xfrm>
                <a:off x="6781800" y="4267200"/>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4" name="Oval 15"/>
              <p:cNvSpPr>
                <a:spLocks noChangeArrowheads="1"/>
              </p:cNvSpPr>
              <p:nvPr/>
            </p:nvSpPr>
            <p:spPr bwMode="auto">
              <a:xfrm>
                <a:off x="7040563" y="4267200"/>
                <a:ext cx="247650" cy="261938"/>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5" name="Oval 15"/>
              <p:cNvSpPr>
                <a:spLocks noChangeArrowheads="1"/>
              </p:cNvSpPr>
              <p:nvPr/>
            </p:nvSpPr>
            <p:spPr bwMode="auto">
              <a:xfrm>
                <a:off x="7521575" y="3581400"/>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6" name="Oval 15"/>
              <p:cNvSpPr>
                <a:spLocks noChangeArrowheads="1"/>
              </p:cNvSpPr>
              <p:nvPr/>
            </p:nvSpPr>
            <p:spPr bwMode="auto">
              <a:xfrm>
                <a:off x="6905625" y="2823368"/>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7" name="Oval 15"/>
              <p:cNvSpPr>
                <a:spLocks noChangeArrowheads="1"/>
              </p:cNvSpPr>
              <p:nvPr/>
            </p:nvSpPr>
            <p:spPr bwMode="auto">
              <a:xfrm>
                <a:off x="7145460" y="2823367"/>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8" name="Oval 15"/>
              <p:cNvSpPr>
                <a:spLocks noChangeArrowheads="1"/>
              </p:cNvSpPr>
              <p:nvPr/>
            </p:nvSpPr>
            <p:spPr bwMode="auto">
              <a:xfrm>
                <a:off x="7137645" y="3243263"/>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59" name="Oval 15"/>
              <p:cNvSpPr>
                <a:spLocks noChangeArrowheads="1"/>
              </p:cNvSpPr>
              <p:nvPr/>
            </p:nvSpPr>
            <p:spPr bwMode="auto">
              <a:xfrm>
                <a:off x="7393110" y="3243263"/>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60" name="Oval 15"/>
              <p:cNvSpPr>
                <a:spLocks noChangeArrowheads="1"/>
              </p:cNvSpPr>
              <p:nvPr/>
            </p:nvSpPr>
            <p:spPr bwMode="auto">
              <a:xfrm>
                <a:off x="5501054" y="3886200"/>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61" name="Oval 15"/>
              <p:cNvSpPr>
                <a:spLocks noChangeArrowheads="1"/>
              </p:cNvSpPr>
              <p:nvPr/>
            </p:nvSpPr>
            <p:spPr bwMode="auto">
              <a:xfrm>
                <a:off x="8150348" y="3886200"/>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62" name="Oval 15"/>
              <p:cNvSpPr>
                <a:spLocks noChangeArrowheads="1"/>
              </p:cNvSpPr>
              <p:nvPr/>
            </p:nvSpPr>
            <p:spPr bwMode="auto">
              <a:xfrm>
                <a:off x="8362950" y="3886200"/>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grpSp>
      </p:grpSp>
      <p:sp>
        <p:nvSpPr>
          <p:cNvPr id="63" name="TextBox 62"/>
          <p:cNvSpPr txBox="1"/>
          <p:nvPr/>
        </p:nvSpPr>
        <p:spPr>
          <a:xfrm>
            <a:off x="6829425" y="1476690"/>
            <a:ext cx="142875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Hub = </a:t>
            </a:r>
            <a:endParaRPr lang="en-US" sz="2000" dirty="0">
              <a:latin typeface="Arial" panose="020B0604020202020204" pitchFamily="34" charset="0"/>
              <a:cs typeface="Arial" panose="020B0604020202020204" pitchFamily="34" charset="0"/>
            </a:endParaRPr>
          </a:p>
        </p:txBody>
      </p:sp>
      <p:sp>
        <p:nvSpPr>
          <p:cNvPr id="64" name="Oval 15"/>
          <p:cNvSpPr>
            <a:spLocks noChangeArrowheads="1"/>
          </p:cNvSpPr>
          <p:nvPr/>
        </p:nvSpPr>
        <p:spPr bwMode="auto">
          <a:xfrm>
            <a:off x="8258175" y="1545777"/>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65" name="Oval 15"/>
          <p:cNvSpPr>
            <a:spLocks noChangeArrowheads="1"/>
          </p:cNvSpPr>
          <p:nvPr/>
        </p:nvSpPr>
        <p:spPr bwMode="auto">
          <a:xfrm>
            <a:off x="8486775" y="1547662"/>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
        <p:nvSpPr>
          <p:cNvPr id="68" name="TextBox 67"/>
          <p:cNvSpPr txBox="1"/>
          <p:nvPr/>
        </p:nvSpPr>
        <p:spPr>
          <a:xfrm>
            <a:off x="228600" y="1476691"/>
            <a:ext cx="4558394"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Teachers &amp; Students in Schools =  </a:t>
            </a:r>
            <a:endParaRPr lang="en-US" sz="2000" dirty="0">
              <a:latin typeface="Arial" panose="020B0604020202020204" pitchFamily="34" charset="0"/>
              <a:cs typeface="Arial" panose="020B0604020202020204" pitchFamily="34" charset="0"/>
            </a:endParaRPr>
          </a:p>
        </p:txBody>
      </p:sp>
      <p:sp>
        <p:nvSpPr>
          <p:cNvPr id="69" name="Oval 15"/>
          <p:cNvSpPr>
            <a:spLocks noChangeArrowheads="1"/>
          </p:cNvSpPr>
          <p:nvPr/>
        </p:nvSpPr>
        <p:spPr bwMode="auto">
          <a:xfrm>
            <a:off x="4267200" y="1547662"/>
            <a:ext cx="247650" cy="261937"/>
          </a:xfrm>
          <a:prstGeom prst="ellipse">
            <a:avLst/>
          </a:prstGeom>
          <a:solidFill>
            <a:srgbClr val="11660C"/>
          </a:solidFill>
          <a:ln w="9525" algn="ctr">
            <a:noFill/>
            <a:round/>
            <a:headEnd/>
            <a:tailEnd/>
          </a:ln>
        </p:spPr>
        <p:txBody>
          <a:bodyPr anchor="b"/>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1625461290"/>
      </p:ext>
    </p:extLst>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The Abacus Tool</a:t>
            </a:r>
            <a:endParaRPr lang="en-US" dirty="0"/>
          </a:p>
        </p:txBody>
      </p:sp>
      <p:sp>
        <p:nvSpPr>
          <p:cNvPr id="3" name="Content Placeholder 2"/>
          <p:cNvSpPr>
            <a:spLocks noGrp="1"/>
          </p:cNvSpPr>
          <p:nvPr>
            <p:ph idx="1"/>
          </p:nvPr>
        </p:nvSpPr>
        <p:spPr>
          <a:xfrm>
            <a:off x="473044" y="1371600"/>
            <a:ext cx="8229600" cy="5105400"/>
          </a:xfrm>
        </p:spPr>
        <p:txBody>
          <a:bodyPr/>
          <a:lstStyle/>
          <a:p>
            <a:r>
              <a:rPr lang="en-US" sz="2400" b="1" dirty="0" smtClean="0"/>
              <a:t>Initial discussions with (potential)</a:t>
            </a:r>
            <a:r>
              <a:rPr lang="en-US" sz="2400" dirty="0" smtClean="0"/>
              <a:t> </a:t>
            </a:r>
            <a:r>
              <a:rPr lang="en-US" sz="2400" b="1" dirty="0" smtClean="0"/>
              <a:t>partners</a:t>
            </a:r>
            <a:r>
              <a:rPr lang="en-US" sz="2400" dirty="0" smtClean="0"/>
              <a:t>—establish a basic understanding of what the steps are in the process.</a:t>
            </a:r>
          </a:p>
          <a:p>
            <a:endParaRPr lang="en-US" dirty="0" smtClean="0"/>
          </a:p>
          <a:p>
            <a:r>
              <a:rPr lang="en-US" sz="2400" b="1" dirty="0" smtClean="0"/>
              <a:t>Formalizing partnership agreements</a:t>
            </a:r>
            <a:r>
              <a:rPr lang="en-US" sz="2400" dirty="0" smtClean="0"/>
              <a:t>, including memoranda of understanding—to clarify who has decision-making power and collaboration responsibilities at each stage.</a:t>
            </a:r>
          </a:p>
          <a:p>
            <a:endParaRPr lang="en-US" dirty="0" smtClean="0"/>
          </a:p>
          <a:p>
            <a:r>
              <a:rPr lang="en-US" sz="2400" b="1" dirty="0" smtClean="0"/>
              <a:t>Grant-writing</a:t>
            </a:r>
            <a:r>
              <a:rPr lang="en-US" sz="2400" dirty="0" smtClean="0"/>
              <a:t>—to use as a visual to demonstrate proposed shared decision-making and collaboration responsibilities.</a:t>
            </a:r>
          </a:p>
        </p:txBody>
      </p:sp>
    </p:spTree>
    <p:extLst>
      <p:ext uri="{BB962C8B-B14F-4D97-AF65-F5344CB8AC3E}">
        <p14:creationId xmlns:p14="http://schemas.microsoft.com/office/powerpoint/2010/main" val="2389764139"/>
      </p:ext>
    </p:extLst>
  </p:cSld>
  <p:clrMapOvr>
    <a:masterClrMapping/>
  </p:clrMapOvr>
  <p:transition spd="med">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the Abacus Tool, continued</a:t>
            </a:r>
            <a:endParaRPr lang="en-US" dirty="0"/>
          </a:p>
        </p:txBody>
      </p:sp>
      <p:sp>
        <p:nvSpPr>
          <p:cNvPr id="3" name="Content Placeholder 2"/>
          <p:cNvSpPr>
            <a:spLocks noGrp="1"/>
          </p:cNvSpPr>
          <p:nvPr>
            <p:ph idx="1"/>
          </p:nvPr>
        </p:nvSpPr>
        <p:spPr>
          <a:xfrm>
            <a:off x="457200" y="1447800"/>
            <a:ext cx="8229600" cy="4191000"/>
          </a:xfrm>
        </p:spPr>
        <p:txBody>
          <a:bodyPr/>
          <a:lstStyle/>
          <a:p>
            <a:r>
              <a:rPr lang="en-US" sz="2400" b="1" dirty="0" smtClean="0"/>
              <a:t>Reflective practice mid-way </a:t>
            </a:r>
            <a:r>
              <a:rPr lang="en-US" sz="2400" b="1" dirty="0"/>
              <a:t>through a</a:t>
            </a:r>
            <a:r>
              <a:rPr lang="en-US" sz="2400" dirty="0"/>
              <a:t> </a:t>
            </a:r>
            <a:r>
              <a:rPr lang="en-US" sz="2400" b="1" dirty="0"/>
              <a:t>project</a:t>
            </a:r>
            <a:r>
              <a:rPr lang="en-US" sz="2400" dirty="0"/>
              <a:t>—to clarify how the collaboration is going and ask/reflect on whether initial decision-making and responsibilities might need to be </a:t>
            </a:r>
            <a:r>
              <a:rPr lang="en-US" sz="2400" dirty="0" smtClean="0"/>
              <a:t>re-negotiated.</a:t>
            </a:r>
          </a:p>
          <a:p>
            <a:endParaRPr lang="en-US" sz="1000" dirty="0"/>
          </a:p>
          <a:p>
            <a:r>
              <a:rPr lang="en-US" sz="2400" b="1" dirty="0"/>
              <a:t>Project wrap </a:t>
            </a:r>
            <a:r>
              <a:rPr lang="en-US" sz="2400" b="1" dirty="0" smtClean="0"/>
              <a:t>up, </a:t>
            </a:r>
            <a:r>
              <a:rPr lang="en-US" sz="2400" b="1" dirty="0"/>
              <a:t>final </a:t>
            </a:r>
            <a:r>
              <a:rPr lang="en-US" sz="2400" b="1" dirty="0" smtClean="0"/>
              <a:t>reflection and reporting</a:t>
            </a:r>
            <a:r>
              <a:rPr lang="en-US" sz="2400" dirty="0" smtClean="0"/>
              <a:t>—to</a:t>
            </a:r>
            <a:r>
              <a:rPr lang="en-US" sz="2400" b="1" dirty="0" smtClean="0"/>
              <a:t> </a:t>
            </a:r>
            <a:r>
              <a:rPr lang="en-US" sz="2400" dirty="0"/>
              <a:t>depict how decision-making and collaboration responsibilities were actually divided (revisions may be needed</a:t>
            </a:r>
            <a:r>
              <a:rPr lang="en-US" sz="2400" dirty="0" smtClean="0"/>
              <a:t>).</a:t>
            </a:r>
          </a:p>
          <a:p>
            <a:endParaRPr lang="en-US" sz="1000" dirty="0" smtClean="0"/>
          </a:p>
          <a:p>
            <a:r>
              <a:rPr lang="en-US" sz="2400" b="1" dirty="0" smtClean="0"/>
              <a:t>Teaching/learning </a:t>
            </a:r>
            <a:r>
              <a:rPr lang="en-US" sz="2400" b="1" dirty="0"/>
              <a:t>t</a:t>
            </a:r>
            <a:r>
              <a:rPr lang="en-US" sz="2400" b="1" dirty="0" smtClean="0"/>
              <a:t>ool</a:t>
            </a:r>
            <a:r>
              <a:rPr lang="en-US" sz="2400" dirty="0" smtClean="0"/>
              <a:t>—to help undergraduate and graduate students understand various stages in process and visualize shared decision-making and collaboration responsibilities with the community partners. </a:t>
            </a:r>
            <a:endParaRPr lang="en-US" sz="2400" dirty="0"/>
          </a:p>
        </p:txBody>
      </p:sp>
    </p:spTree>
    <p:extLst>
      <p:ext uri="{BB962C8B-B14F-4D97-AF65-F5344CB8AC3E}">
        <p14:creationId xmlns:p14="http://schemas.microsoft.com/office/powerpoint/2010/main" val="3789196007"/>
      </p:ext>
    </p:extLst>
  </p:cSld>
  <p:clrMapOvr>
    <a:masterClrMapping/>
  </p:clrMapOvr>
  <p:transition spd="med">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sz="half" idx="1"/>
          </p:nvPr>
        </p:nvSpPr>
        <p:spPr>
          <a:xfrm>
            <a:off x="457200" y="1334428"/>
            <a:ext cx="3740727" cy="4837771"/>
          </a:xfrm>
        </p:spPr>
        <p:txBody>
          <a:bodyPr/>
          <a:lstStyle/>
          <a:p>
            <a:pPr marL="457200" indent="-457200">
              <a:buFont typeface="+mj-lt"/>
              <a:buAutoNum type="arabicPeriod"/>
            </a:pPr>
            <a:r>
              <a:rPr lang="en-US" sz="2200" b="1" dirty="0" smtClean="0"/>
              <a:t>Many partnerships are more complicated than two partners</a:t>
            </a:r>
            <a:r>
              <a:rPr lang="en-US" sz="2200" dirty="0" smtClean="0"/>
              <a:t>, especially community-engaged teaching and learning, which may include multiple partners and relationships: administrators, faculty, students, community organizations, and community residents (</a:t>
            </a:r>
            <a:r>
              <a:rPr lang="en-US" sz="2200" dirty="0" err="1" smtClean="0"/>
              <a:t>Bringle</a:t>
            </a:r>
            <a:r>
              <a:rPr lang="en-US" sz="2200" dirty="0" smtClean="0"/>
              <a:t>, Clayton, &amp; Price, 2011, pg. 16).</a:t>
            </a:r>
          </a:p>
          <a:p>
            <a:endParaRPr lang="en-US" sz="2200" dirty="0" smtClean="0"/>
          </a:p>
        </p:txBody>
      </p:sp>
      <p:pic>
        <p:nvPicPr>
          <p:cNvPr id="6" name="Content Placeholder 5" descr="Bringle, Clayton, &amp; Price's 2011 diagram that shows service-learning partnerships involve: Students, Administrators, Faculty, Community Organizations, and Community Residents.&#10;&#10;The point of this diagram is to show that there are multiple partners and relationships in a service-learning setting." title="SOFAR model diagram."/>
          <p:cNvPicPr>
            <a:picLocks noGrp="1" noChangeAspect="1"/>
          </p:cNvPicPr>
          <p:nvPr>
            <p:ph sz="half" idx="2"/>
          </p:nvPr>
        </p:nvPicPr>
        <p:blipFill rotWithShape="1">
          <a:blip r:embed="rId3"/>
          <a:srcRect l="23750" t="15185" r="37083" b="12963"/>
          <a:stretch/>
        </p:blipFill>
        <p:spPr>
          <a:xfrm>
            <a:off x="4419600" y="1345858"/>
            <a:ext cx="4533900" cy="4678569"/>
          </a:xfrm>
          <a:prstGeom prst="rect">
            <a:avLst/>
          </a:prstGeom>
          <a:ln w="76200"/>
        </p:spPr>
      </p:pic>
    </p:spTree>
    <p:extLst>
      <p:ext uri="{BB962C8B-B14F-4D97-AF65-F5344CB8AC3E}">
        <p14:creationId xmlns:p14="http://schemas.microsoft.com/office/powerpoint/2010/main" val="939628525"/>
      </p:ext>
    </p:extLst>
  </p:cSld>
  <p:clrMapOvr>
    <a:masterClrMapping/>
  </p:clrMapOvr>
  <p:transition spd="med">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 Continued</a:t>
            </a:r>
            <a:endParaRPr lang="en-US" dirty="0"/>
          </a:p>
        </p:txBody>
      </p:sp>
      <p:sp>
        <p:nvSpPr>
          <p:cNvPr id="3" name="Content Placeholder 2"/>
          <p:cNvSpPr>
            <a:spLocks noGrp="1"/>
          </p:cNvSpPr>
          <p:nvPr>
            <p:ph sz="half" idx="1"/>
          </p:nvPr>
        </p:nvSpPr>
        <p:spPr>
          <a:xfrm>
            <a:off x="152400" y="1447800"/>
            <a:ext cx="4156363" cy="2286000"/>
          </a:xfrm>
        </p:spPr>
        <p:txBody>
          <a:bodyPr/>
          <a:lstStyle/>
          <a:p>
            <a:pPr marL="457200" indent="-457200">
              <a:buFont typeface="+mj-lt"/>
              <a:buAutoNum type="arabicPeriod" startAt="2"/>
            </a:pPr>
            <a:r>
              <a:rPr lang="en-US" sz="2200" dirty="0"/>
              <a:t>Community-engaged scholarship is </a:t>
            </a:r>
            <a:r>
              <a:rPr lang="en-US" sz="2200" b="1" dirty="0"/>
              <a:t>often iterative, either by design or by circumstance</a:t>
            </a:r>
            <a:r>
              <a:rPr lang="en-US" sz="2200" dirty="0"/>
              <a:t>, so that steps represented by rungs may repeat themselves in </a:t>
            </a:r>
            <a:r>
              <a:rPr lang="en-US" sz="2200" dirty="0" smtClean="0"/>
              <a:t>an </a:t>
            </a:r>
            <a:r>
              <a:rPr lang="en-US" sz="2200" dirty="0"/>
              <a:t>iterative cycle </a:t>
            </a:r>
            <a:r>
              <a:rPr lang="en-US" sz="2200" dirty="0" smtClean="0"/>
              <a:t>rather than </a:t>
            </a:r>
            <a:r>
              <a:rPr lang="en-US" sz="2200" dirty="0"/>
              <a:t>a linear </a:t>
            </a:r>
            <a:r>
              <a:rPr lang="en-US" sz="2200" dirty="0" smtClean="0"/>
              <a:t>progression.</a:t>
            </a:r>
          </a:p>
          <a:p>
            <a:pPr>
              <a:buFont typeface="+mj-lt"/>
              <a:buAutoNum type="arabicPeriod" startAt="2"/>
            </a:pPr>
            <a:endParaRPr lang="en-US" dirty="0"/>
          </a:p>
          <a:p>
            <a:pPr marL="457200" indent="-457200">
              <a:buFont typeface="+mj-lt"/>
              <a:buAutoNum type="arabicPeriod" startAt="2"/>
            </a:pPr>
            <a:r>
              <a:rPr lang="en-US" sz="2200" dirty="0" smtClean="0"/>
              <a:t>Community-engaged scholarship may </a:t>
            </a:r>
            <a:r>
              <a:rPr lang="en-US" sz="2200" b="1" dirty="0" smtClean="0"/>
              <a:t>involve different partners at different phases </a:t>
            </a:r>
            <a:r>
              <a:rPr lang="en-US" sz="2200" dirty="0" smtClean="0"/>
              <a:t>of the process. </a:t>
            </a:r>
            <a:endParaRPr lang="en-US" sz="2200" dirty="0"/>
          </a:p>
        </p:txBody>
      </p:sp>
      <p:pic>
        <p:nvPicPr>
          <p:cNvPr id="2050" name="Picture 2" descr="This figure shows multiple loops of plan-act-observe-reflect--each one building upon the other.&#10;&#10;The point of this figure is to note that community engaged scholarship often includes iterative cycles and is not necessarily a linear process as the Abacus Tool might indicate." title="Action Research Cycle Diagram."/>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882" r="5882"/>
          <a:stretch/>
        </p:blipFill>
        <p:spPr bwMode="auto">
          <a:xfrm>
            <a:off x="4419600" y="1790700"/>
            <a:ext cx="4572000" cy="3886200"/>
          </a:xfrm>
          <a:prstGeom prst="rect">
            <a:avLst/>
          </a:prstGeom>
          <a:noFill/>
          <a:ln w="57150"/>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21701"/>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Invitation</a:t>
            </a:r>
            <a:endParaRPr lang="en-US" dirty="0"/>
          </a:p>
        </p:txBody>
      </p:sp>
      <p:sp>
        <p:nvSpPr>
          <p:cNvPr id="3" name="Content Placeholder 2"/>
          <p:cNvSpPr>
            <a:spLocks noGrp="1"/>
          </p:cNvSpPr>
          <p:nvPr>
            <p:ph sz="half" idx="1"/>
          </p:nvPr>
        </p:nvSpPr>
        <p:spPr>
          <a:xfrm>
            <a:off x="685800" y="1371600"/>
            <a:ext cx="3740727" cy="4724400"/>
          </a:xfrm>
        </p:spPr>
        <p:txBody>
          <a:bodyPr/>
          <a:lstStyle/>
          <a:p>
            <a:pPr marL="0" indent="0">
              <a:buNone/>
            </a:pPr>
            <a:r>
              <a:rPr lang="en-US" sz="2000" dirty="0" smtClean="0"/>
              <a:t>You are invited to </a:t>
            </a:r>
            <a:r>
              <a:rPr lang="en-US" sz="2000" b="1" dirty="0" smtClean="0"/>
              <a:t>adapt the </a:t>
            </a:r>
            <a:r>
              <a:rPr lang="en-US" sz="2000" b="1" dirty="0" smtClean="0">
                <a:solidFill>
                  <a:schemeClr val="tx1"/>
                </a:solidFill>
              </a:rPr>
              <a:t>Degree of Collaboration Abacus Tool </a:t>
            </a:r>
            <a:r>
              <a:rPr lang="en-US" sz="2000" dirty="0" smtClean="0">
                <a:solidFill>
                  <a:schemeClr val="tx1"/>
                </a:solidFill>
              </a:rPr>
              <a:t>to </a:t>
            </a:r>
            <a:r>
              <a:rPr lang="en-US" sz="2000" dirty="0" smtClean="0"/>
              <a:t>reflect your community engagement partners and context. </a:t>
            </a:r>
          </a:p>
          <a:p>
            <a:pPr marL="0" indent="0">
              <a:buNone/>
            </a:pPr>
            <a:endParaRPr lang="en-US" sz="1200" dirty="0" smtClean="0"/>
          </a:p>
          <a:p>
            <a:pPr marL="0" indent="0">
              <a:buNone/>
            </a:pPr>
            <a:r>
              <a:rPr lang="en-US" sz="2000" b="1" dirty="0" smtClean="0"/>
              <a:t>Be creative </a:t>
            </a:r>
            <a:r>
              <a:rPr lang="en-US" sz="2000" dirty="0" smtClean="0"/>
              <a:t>in making modifications that reflect your lived experience of sharing decision-making and collaboration responsibilities with your community partner(s). </a:t>
            </a:r>
          </a:p>
          <a:p>
            <a:pPr marL="0" indent="0">
              <a:buNone/>
            </a:pPr>
            <a:endParaRPr lang="en-US" sz="1200" dirty="0" smtClean="0"/>
          </a:p>
          <a:p>
            <a:pPr marL="0" indent="0">
              <a:buNone/>
            </a:pPr>
            <a:r>
              <a:rPr lang="en-US" sz="2000" dirty="0" smtClean="0"/>
              <a:t>Let us know what </a:t>
            </a:r>
            <a:r>
              <a:rPr lang="en-US" sz="2000" b="1" dirty="0" smtClean="0"/>
              <a:t>your abacus</a:t>
            </a:r>
            <a:r>
              <a:rPr lang="en-US" sz="2000" dirty="0" smtClean="0"/>
              <a:t> looks like!</a:t>
            </a:r>
            <a:endParaRPr lang="en-US" sz="2000" dirty="0"/>
          </a:p>
        </p:txBody>
      </p:sp>
      <p:pic>
        <p:nvPicPr>
          <p:cNvPr id="1028" name="Picture 4" descr="https://acraftylittlefox.files.wordpress.com/2012/09/invited_4665c.jpg&#10;&#10;Graphic shows simple flowers and the words &quot;you're invited,&quot; to signify an invitaiton to use and adapt the abacus tool to your own context." title="You're Invited Ima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438400"/>
            <a:ext cx="3740150" cy="182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054902"/>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Acknowledgements</a:t>
            </a:r>
            <a:endParaRPr lang="en-US" dirty="0"/>
          </a:p>
        </p:txBody>
      </p:sp>
      <p:sp>
        <p:nvSpPr>
          <p:cNvPr id="6" name="Content Placeholder 5"/>
          <p:cNvSpPr>
            <a:spLocks noGrp="1"/>
          </p:cNvSpPr>
          <p:nvPr>
            <p:ph idx="1"/>
          </p:nvPr>
        </p:nvSpPr>
        <p:spPr>
          <a:xfrm>
            <a:off x="457200" y="1600200"/>
            <a:ext cx="8229600" cy="3581400"/>
          </a:xfrm>
        </p:spPr>
        <p:txBody>
          <a:bodyPr/>
          <a:lstStyle/>
          <a:p>
            <a:pPr marL="0" indent="0">
              <a:buNone/>
            </a:pPr>
            <a:r>
              <a:rPr lang="en-US" dirty="0" smtClean="0"/>
              <a:t>We would like to thank Timothy K. Stanton, author of the 2008 </a:t>
            </a:r>
            <a:r>
              <a:rPr lang="en-US" i="1" dirty="0" smtClean="0"/>
              <a:t>New Times Demand New Scholarship</a:t>
            </a:r>
            <a:r>
              <a:rPr lang="en-US" i="1" dirty="0"/>
              <a:t>: Opportunities and </a:t>
            </a:r>
            <a:r>
              <a:rPr lang="en-US" i="1" dirty="0" smtClean="0"/>
              <a:t>Challenges </a:t>
            </a:r>
            <a:r>
              <a:rPr lang="en-US" i="1" dirty="0"/>
              <a:t>for </a:t>
            </a:r>
            <a:r>
              <a:rPr lang="en-US" i="1" dirty="0" smtClean="0"/>
              <a:t>Engagement </a:t>
            </a:r>
            <a:r>
              <a:rPr lang="en-US" i="1" dirty="0"/>
              <a:t>at </a:t>
            </a:r>
            <a:r>
              <a:rPr lang="en-US" i="1" dirty="0" smtClean="0"/>
              <a:t>Research </a:t>
            </a:r>
            <a:r>
              <a:rPr lang="en-US" i="1" dirty="0"/>
              <a:t>U</a:t>
            </a:r>
            <a:r>
              <a:rPr lang="en-US" i="1" dirty="0" smtClean="0"/>
              <a:t>niversities</a:t>
            </a:r>
            <a:r>
              <a:rPr lang="en-US" dirty="0" smtClean="0"/>
              <a:t>, journal article and The Research University Community Engagement Network (TRUCEN) publication, for sparking our imagination with Figure 2: Degree of Collaboration in Research Processes (pg. 26). </a:t>
            </a:r>
          </a:p>
          <a:p>
            <a:pPr marL="0" indent="0">
              <a:buNone/>
            </a:pPr>
            <a:endParaRPr lang="en-US" dirty="0"/>
          </a:p>
          <a:p>
            <a:pPr marL="0" indent="0">
              <a:buNone/>
            </a:pPr>
            <a:r>
              <a:rPr lang="en-US" dirty="0" smtClean="0"/>
              <a:t>With his permission, we have re-imagined his figure into the Abacus Tool and extended it beyond community-engaged research to address multiple forms of community-engaged scholarship, including community-engaged teaching and learning, community-engaged service and practice, and community-engaged commercialized activities. </a:t>
            </a:r>
            <a:endParaRPr lang="en-US" dirty="0"/>
          </a:p>
        </p:txBody>
      </p:sp>
    </p:spTree>
    <p:extLst>
      <p:ext uri="{BB962C8B-B14F-4D97-AF65-F5344CB8AC3E}">
        <p14:creationId xmlns:p14="http://schemas.microsoft.com/office/powerpoint/2010/main" val="3847563857"/>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Scholarship about Participation</a:t>
            </a:r>
            <a:endParaRPr lang="en-US" dirty="0"/>
          </a:p>
        </p:txBody>
      </p:sp>
      <p:sp>
        <p:nvSpPr>
          <p:cNvPr id="5" name="Content Placeholder 4"/>
          <p:cNvSpPr>
            <a:spLocks noGrp="1"/>
          </p:cNvSpPr>
          <p:nvPr>
            <p:ph sz="half" idx="1"/>
          </p:nvPr>
        </p:nvSpPr>
        <p:spPr>
          <a:xfrm>
            <a:off x="609600" y="1447800"/>
            <a:ext cx="3429000" cy="4572000"/>
          </a:xfrm>
        </p:spPr>
        <p:txBody>
          <a:bodyPr/>
          <a:lstStyle/>
          <a:p>
            <a:r>
              <a:rPr lang="en-US" sz="2200" dirty="0" err="1" smtClean="0"/>
              <a:t>Arnstein</a:t>
            </a:r>
            <a:r>
              <a:rPr lang="en-US" sz="2200" dirty="0" smtClean="0"/>
              <a:t> (1969)</a:t>
            </a:r>
          </a:p>
          <a:p>
            <a:r>
              <a:rPr lang="en-US" sz="2200" dirty="0"/>
              <a:t>Hart (1992, 1997)</a:t>
            </a:r>
          </a:p>
          <a:p>
            <a:r>
              <a:rPr lang="en-US" sz="2200" dirty="0" smtClean="0"/>
              <a:t>Pretty (1995)</a:t>
            </a:r>
          </a:p>
          <a:p>
            <a:r>
              <a:rPr lang="en-US" sz="2200" dirty="0"/>
              <a:t>Kessler (2004)</a:t>
            </a:r>
          </a:p>
          <a:p>
            <a:r>
              <a:rPr lang="en-US" sz="2200" dirty="0" smtClean="0"/>
              <a:t>Frasier (2005)</a:t>
            </a:r>
          </a:p>
          <a:p>
            <a:r>
              <a:rPr lang="en-US" sz="2200" dirty="0" smtClean="0"/>
              <a:t>Cornwall </a:t>
            </a:r>
            <a:r>
              <a:rPr lang="en-US" sz="2200" dirty="0"/>
              <a:t>(2008)</a:t>
            </a:r>
          </a:p>
          <a:p>
            <a:r>
              <a:rPr lang="en-US" sz="2200" dirty="0" smtClean="0"/>
              <a:t>International Association for Public Participation (2007)</a:t>
            </a:r>
          </a:p>
          <a:p>
            <a:r>
              <a:rPr lang="en-US" sz="2200" dirty="0" smtClean="0"/>
              <a:t>Reed (2008)</a:t>
            </a:r>
          </a:p>
          <a:p>
            <a:r>
              <a:rPr lang="en-US" sz="2200" dirty="0" smtClean="0"/>
              <a:t>Reed &amp; et al (2009)</a:t>
            </a:r>
          </a:p>
          <a:p>
            <a:r>
              <a:rPr lang="en-US" sz="2200" dirty="0" smtClean="0"/>
              <a:t>Stanton (2008)</a:t>
            </a:r>
          </a:p>
          <a:p>
            <a:r>
              <a:rPr lang="en-US" sz="2200" dirty="0" err="1"/>
              <a:t>Hage</a:t>
            </a:r>
            <a:r>
              <a:rPr lang="en-US" sz="2200" dirty="0"/>
              <a:t> &amp; et al (2010</a:t>
            </a:r>
            <a:r>
              <a:rPr lang="en-US" sz="2200" dirty="0" smtClean="0"/>
              <a:t>)</a:t>
            </a:r>
            <a:endParaRPr lang="en-US" sz="2200" dirty="0"/>
          </a:p>
        </p:txBody>
      </p:sp>
      <p:pic>
        <p:nvPicPr>
          <p:cNvPr id="1026" name="Picture 2" descr="This image shows a ladder of youth participation developed by Hart as an adaptation of Arnstein's 1969 ladder of participation.&#10;&#10;The bottom rungs represent non-partication and the higher rungs represent higher degrees of participation." title="Hart's Ladder of Participa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1571348"/>
            <a:ext cx="3646247"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04013"/>
      </p:ext>
    </p:extLst>
  </p:cSld>
  <p:clrMapOvr>
    <a:masterClrMapping/>
  </p:clrMapOvr>
  <p:transition spd="med">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531541"/>
            <a:ext cx="8229600" cy="609600"/>
          </a:xfrm>
        </p:spPr>
        <p:txBody>
          <a:bodyPr/>
          <a:lstStyle/>
          <a:p>
            <a:r>
              <a:rPr lang="en-US" dirty="0" smtClean="0"/>
              <a:t>References</a:t>
            </a:r>
            <a:endParaRPr lang="en-US" dirty="0"/>
          </a:p>
        </p:txBody>
      </p:sp>
      <p:sp>
        <p:nvSpPr>
          <p:cNvPr id="5" name="Content Placeholder 4"/>
          <p:cNvSpPr>
            <a:spLocks noGrp="1"/>
          </p:cNvSpPr>
          <p:nvPr>
            <p:ph idx="1"/>
          </p:nvPr>
        </p:nvSpPr>
        <p:spPr>
          <a:xfrm>
            <a:off x="304800" y="1141140"/>
            <a:ext cx="8686800" cy="5335859"/>
          </a:xfrm>
        </p:spPr>
        <p:txBody>
          <a:bodyPr/>
          <a:lstStyle/>
          <a:p>
            <a:pPr>
              <a:buNone/>
            </a:pPr>
            <a:r>
              <a:rPr lang="en-US" dirty="0" err="1"/>
              <a:t>Arnstein</a:t>
            </a:r>
            <a:r>
              <a:rPr lang="en-US" dirty="0"/>
              <a:t>, S. (</a:t>
            </a:r>
            <a:r>
              <a:rPr lang="en-US" dirty="0" smtClean="0"/>
              <a:t>1969, July) </a:t>
            </a:r>
            <a:r>
              <a:rPr lang="en-US" dirty="0"/>
              <a:t>A ladder of citizen </a:t>
            </a:r>
            <a:r>
              <a:rPr lang="en-US" dirty="0" smtClean="0"/>
              <a:t>participation. </a:t>
            </a:r>
            <a:r>
              <a:rPr lang="en-US" i="1" dirty="0"/>
              <a:t>AIP </a:t>
            </a:r>
            <a:r>
              <a:rPr lang="en-US" i="1" dirty="0" smtClean="0"/>
              <a:t>Journal</a:t>
            </a:r>
            <a:r>
              <a:rPr lang="en-US" dirty="0"/>
              <a:t> </a:t>
            </a:r>
            <a:r>
              <a:rPr lang="en-US" i="1" dirty="0" smtClean="0"/>
              <a:t>26</a:t>
            </a:r>
            <a:r>
              <a:rPr lang="en-US" dirty="0" smtClean="0"/>
              <a:t>,</a:t>
            </a:r>
            <a:r>
              <a:rPr lang="en-US" dirty="0" smtClean="0">
                <a:solidFill>
                  <a:srgbClr val="FF0000"/>
                </a:solidFill>
              </a:rPr>
              <a:t> </a:t>
            </a:r>
            <a:r>
              <a:rPr lang="en-US" dirty="0" smtClean="0"/>
              <a:t>216–214.</a:t>
            </a:r>
          </a:p>
          <a:p>
            <a:pPr marL="461963" indent="-461963">
              <a:buNone/>
            </a:pPr>
            <a:r>
              <a:rPr lang="en-US" dirty="0" err="1" smtClean="0"/>
              <a:t>Bringle</a:t>
            </a:r>
            <a:r>
              <a:rPr lang="en-US" dirty="0" smtClean="0"/>
              <a:t>, R. G., Clayton, P. H., &amp; Price, M. F. (2009). Partnerships in Service Learning and Civic Engagement. </a:t>
            </a:r>
            <a:r>
              <a:rPr lang="en-US" i="1" dirty="0" smtClean="0"/>
              <a:t>Partnerships: A Journal of Service Learning and Civic Engagement 1</a:t>
            </a:r>
            <a:r>
              <a:rPr lang="en-US" dirty="0" smtClean="0"/>
              <a:t>(1), 1-20.</a:t>
            </a:r>
            <a:endParaRPr lang="en-US" dirty="0"/>
          </a:p>
          <a:p>
            <a:pPr marL="461963" indent="-461963">
              <a:buNone/>
            </a:pPr>
            <a:r>
              <a:rPr lang="en-US" dirty="0" smtClean="0"/>
              <a:t>Cornwall</a:t>
            </a:r>
            <a:r>
              <a:rPr lang="en-US" dirty="0"/>
              <a:t>, A. (2008). Unpacking “participation”: Models, meanings, and practices. </a:t>
            </a:r>
            <a:r>
              <a:rPr lang="en-US" i="1" dirty="0"/>
              <a:t>Community Development Journal 43</a:t>
            </a:r>
            <a:r>
              <a:rPr lang="en-US" dirty="0"/>
              <a:t>(3), 269-283</a:t>
            </a:r>
            <a:r>
              <a:rPr lang="en-US" dirty="0" smtClean="0"/>
              <a:t>.</a:t>
            </a:r>
          </a:p>
          <a:p>
            <a:pPr>
              <a:buNone/>
            </a:pPr>
            <a:r>
              <a:rPr lang="en-US" dirty="0" smtClean="0"/>
              <a:t>Doberneck, D. M., Glass, C. R., &amp; Schweitzer, J. H. (2012). Beyond activity, partner, and place: How publicly engaged scholarship varies by intensity of activity and degree of engagement. </a:t>
            </a:r>
            <a:r>
              <a:rPr lang="en-US" i="1" dirty="0" smtClean="0"/>
              <a:t>Journal of Community Engaged Scholarship 4</a:t>
            </a:r>
            <a:r>
              <a:rPr lang="en-US" dirty="0" smtClean="0"/>
              <a:t>(2), 18-26.</a:t>
            </a:r>
          </a:p>
          <a:p>
            <a:pPr>
              <a:buNone/>
            </a:pPr>
            <a:r>
              <a:rPr lang="en-US" dirty="0" smtClean="0"/>
              <a:t>Fraser</a:t>
            </a:r>
            <a:r>
              <a:rPr lang="en-US" dirty="0"/>
              <a:t>, F. (2005). Four different approaches to community participation. </a:t>
            </a:r>
            <a:r>
              <a:rPr lang="en-US" i="1" dirty="0"/>
              <a:t>Community Development Journal 40</a:t>
            </a:r>
            <a:r>
              <a:rPr lang="en-US" dirty="0"/>
              <a:t>, 286-300</a:t>
            </a:r>
            <a:r>
              <a:rPr lang="en-US" dirty="0" smtClean="0"/>
              <a:t>.</a:t>
            </a:r>
            <a:endParaRPr lang="en-US" dirty="0"/>
          </a:p>
        </p:txBody>
      </p:sp>
    </p:spTree>
    <p:extLst>
      <p:ext uri="{BB962C8B-B14F-4D97-AF65-F5344CB8AC3E}">
        <p14:creationId xmlns:p14="http://schemas.microsoft.com/office/powerpoint/2010/main" val="3553130119"/>
      </p:ext>
    </p:extLst>
  </p:cSld>
  <p:clrMapOvr>
    <a:masterClrMapping/>
  </p:clrMapOvr>
  <p:transitio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73" y="457200"/>
            <a:ext cx="8229600" cy="609600"/>
          </a:xfrm>
        </p:spPr>
        <p:txBody>
          <a:bodyPr/>
          <a:lstStyle/>
          <a:p>
            <a:r>
              <a:rPr lang="en-US" dirty="0" smtClean="0"/>
              <a:t>References, Continued</a:t>
            </a:r>
            <a:endParaRPr lang="en-US" dirty="0"/>
          </a:p>
        </p:txBody>
      </p:sp>
      <p:sp>
        <p:nvSpPr>
          <p:cNvPr id="3" name="Content Placeholder 2"/>
          <p:cNvSpPr>
            <a:spLocks noGrp="1"/>
          </p:cNvSpPr>
          <p:nvPr>
            <p:ph idx="1"/>
          </p:nvPr>
        </p:nvSpPr>
        <p:spPr>
          <a:xfrm>
            <a:off x="135673" y="1066800"/>
            <a:ext cx="8839200" cy="5105400"/>
          </a:xfrm>
        </p:spPr>
        <p:txBody>
          <a:bodyPr/>
          <a:lstStyle/>
          <a:p>
            <a:pPr marL="461963" indent="-461963">
              <a:buNone/>
            </a:pPr>
            <a:r>
              <a:rPr lang="en-US" dirty="0" err="1"/>
              <a:t>Hage</a:t>
            </a:r>
            <a:r>
              <a:rPr lang="en-US" dirty="0"/>
              <a:t>, M., Leroy, P., &amp; Petersen, A. C. (2009). Stakeholder participation in environmental knowledge production</a:t>
            </a:r>
            <a:r>
              <a:rPr lang="en-US" i="1" dirty="0"/>
              <a:t>. Futures 42</a:t>
            </a:r>
            <a:r>
              <a:rPr lang="en-US" dirty="0"/>
              <a:t>, 254-264.</a:t>
            </a:r>
          </a:p>
          <a:p>
            <a:pPr marL="461963" indent="-461963">
              <a:buNone/>
            </a:pPr>
            <a:r>
              <a:rPr lang="en-US" dirty="0" smtClean="0"/>
              <a:t>Hart, R. A. (1997). </a:t>
            </a:r>
            <a:r>
              <a:rPr lang="en-US" i="1" dirty="0" smtClean="0"/>
              <a:t>Children’s Participation: The Theory and Practices of Involving Young Citizens in Community Development and Environmental Care</a:t>
            </a:r>
            <a:r>
              <a:rPr lang="en-US" dirty="0" smtClean="0"/>
              <a:t>. London, UK: </a:t>
            </a:r>
            <a:r>
              <a:rPr lang="en-US" dirty="0" err="1" smtClean="0"/>
              <a:t>Earthscan</a:t>
            </a:r>
            <a:r>
              <a:rPr lang="en-US" dirty="0" smtClean="0"/>
              <a:t>.</a:t>
            </a:r>
          </a:p>
          <a:p>
            <a:pPr marL="461963" indent="-461963">
              <a:buNone/>
            </a:pPr>
            <a:r>
              <a:rPr lang="en-US" dirty="0" smtClean="0"/>
              <a:t>International </a:t>
            </a:r>
            <a:r>
              <a:rPr lang="en-US" dirty="0"/>
              <a:t>Association for Public Participation. (2007). </a:t>
            </a:r>
            <a:r>
              <a:rPr lang="en-US" i="1" dirty="0"/>
              <a:t>IAP2’s Spectrum of public participation</a:t>
            </a:r>
            <a:r>
              <a:rPr lang="en-US" dirty="0"/>
              <a:t>. Retrieved from: http://c.ymcdn.com/sites/www.iap2.org/resource/resmgr/imported/IAP2%20Spectrum_vertical.pdf.</a:t>
            </a:r>
          </a:p>
          <a:p>
            <a:pPr marL="461963" indent="-461963">
              <a:buNone/>
            </a:pPr>
            <a:r>
              <a:rPr lang="en-US" dirty="0" smtClean="0"/>
              <a:t>Kessler, B. L. (2004). </a:t>
            </a:r>
            <a:r>
              <a:rPr lang="en-US" i="1" dirty="0" smtClean="0"/>
              <a:t>Stakeholder participation: A synthesis of current literature</a:t>
            </a:r>
            <a:r>
              <a:rPr lang="en-US" dirty="0" smtClean="0"/>
              <a:t>. Silver Spring, MD: National Marine Protected Areas Center, National Oceanic and Atmospheric Administration. Retrieved from</a:t>
            </a:r>
            <a:r>
              <a:rPr lang="en-US" dirty="0"/>
              <a:t>: http://</a:t>
            </a:r>
            <a:r>
              <a:rPr lang="en-US" dirty="0" smtClean="0"/>
              <a:t>marineprotectedareas.noaa.gov/pdf/publications/Stakeholder_Synthesis.pdf.</a:t>
            </a:r>
          </a:p>
          <a:p>
            <a:pPr marL="461963" indent="-461963">
              <a:buNone/>
            </a:pPr>
            <a:endParaRPr lang="en-US" dirty="0"/>
          </a:p>
        </p:txBody>
      </p:sp>
    </p:spTree>
    <p:extLst>
      <p:ext uri="{BB962C8B-B14F-4D97-AF65-F5344CB8AC3E}">
        <p14:creationId xmlns:p14="http://schemas.microsoft.com/office/powerpoint/2010/main" val="2599243450"/>
      </p:ext>
    </p:extLst>
  </p:cSld>
  <p:clrMapOvr>
    <a:masterClrMapping/>
  </p:clrMapOvr>
  <p:transition spd="med">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a:xfrm>
            <a:off x="457200" y="1371600"/>
            <a:ext cx="8686800" cy="5257800"/>
          </a:xfrm>
        </p:spPr>
        <p:txBody>
          <a:bodyPr/>
          <a:lstStyle/>
          <a:p>
            <a:pPr marL="461963" indent="-461963">
              <a:buNone/>
            </a:pPr>
            <a:r>
              <a:rPr lang="en-US" dirty="0"/>
              <a:t>Pretty, J. (1995) Participatory learning for sustainable agriculture. </a:t>
            </a:r>
            <a:r>
              <a:rPr lang="en-US" i="1" dirty="0"/>
              <a:t>World Development 23</a:t>
            </a:r>
            <a:r>
              <a:rPr lang="en-US" dirty="0"/>
              <a:t>(8), 1247–1263.</a:t>
            </a:r>
          </a:p>
          <a:p>
            <a:pPr marL="461963" indent="-461963">
              <a:buNone/>
            </a:pPr>
            <a:r>
              <a:rPr lang="en-US" dirty="0"/>
              <a:t>Reed, M. S. (2008). Stakeholder participation for environmental management: A literature review. </a:t>
            </a:r>
            <a:r>
              <a:rPr lang="en-US" i="1" dirty="0"/>
              <a:t>Biological Conservation 141</a:t>
            </a:r>
            <a:r>
              <a:rPr lang="en-US" dirty="0"/>
              <a:t>, 2417-2431.</a:t>
            </a:r>
          </a:p>
          <a:p>
            <a:pPr marL="461963" indent="-461963">
              <a:buNone/>
            </a:pPr>
            <a:r>
              <a:rPr lang="en-US" dirty="0"/>
              <a:t>Reed, M. S., Graves, A., Dandy, N., </a:t>
            </a:r>
            <a:r>
              <a:rPr lang="en-US" dirty="0" err="1"/>
              <a:t>Posthumus</a:t>
            </a:r>
            <a:r>
              <a:rPr lang="en-US" dirty="0"/>
              <a:t>, H., </a:t>
            </a:r>
            <a:r>
              <a:rPr lang="en-US" dirty="0" err="1"/>
              <a:t>Hubacek</a:t>
            </a:r>
            <a:r>
              <a:rPr lang="en-US" dirty="0"/>
              <a:t>, K., Morris, J., </a:t>
            </a:r>
            <a:r>
              <a:rPr lang="en-US" dirty="0" err="1"/>
              <a:t>Prell</a:t>
            </a:r>
            <a:r>
              <a:rPr lang="en-US" dirty="0"/>
              <a:t>, C., Quinn, C. H., &amp; Stringer, L. (2009). Who’s in and why? A typology of stakeholder analysis methods for natural resource management. </a:t>
            </a:r>
            <a:r>
              <a:rPr lang="en-US" i="1" dirty="0"/>
              <a:t>Journal of Environmental Management 90</a:t>
            </a:r>
            <a:r>
              <a:rPr lang="en-US" dirty="0"/>
              <a:t>, 1933-1949.</a:t>
            </a:r>
          </a:p>
          <a:p>
            <a:pPr marL="461963" indent="-461963">
              <a:buNone/>
            </a:pPr>
            <a:r>
              <a:rPr lang="en-US" dirty="0" err="1" smtClean="0"/>
              <a:t>Sandmann</a:t>
            </a:r>
            <a:r>
              <a:rPr lang="en-US" dirty="0" smtClean="0"/>
              <a:t>, L. R. (2006). Scholarship as architecture: Framing and enhancing community engagement. </a:t>
            </a:r>
            <a:r>
              <a:rPr lang="en-US" i="1" dirty="0" smtClean="0"/>
              <a:t>Journal of Physical Therapy 20</a:t>
            </a:r>
            <a:r>
              <a:rPr lang="en-US" dirty="0" smtClean="0"/>
              <a:t>(3), 80-88.</a:t>
            </a:r>
          </a:p>
          <a:p>
            <a:pPr marL="461963" indent="-461963">
              <a:buNone/>
            </a:pPr>
            <a:r>
              <a:rPr lang="en-US" dirty="0" smtClean="0"/>
              <a:t>Stanton</a:t>
            </a:r>
            <a:r>
              <a:rPr lang="en-US" dirty="0"/>
              <a:t>, T. K. (2008). New times demand new scholarship: Opportunities and challenges for engagement at research universities. </a:t>
            </a:r>
            <a:r>
              <a:rPr lang="en-US" i="1" dirty="0"/>
              <a:t>Education, Citizenship, and Social Justice 3</a:t>
            </a:r>
            <a:r>
              <a:rPr lang="en-US" dirty="0"/>
              <a:t>(1), 19-24. </a:t>
            </a:r>
          </a:p>
        </p:txBody>
      </p:sp>
    </p:spTree>
    <p:extLst>
      <p:ext uri="{BB962C8B-B14F-4D97-AF65-F5344CB8AC3E}">
        <p14:creationId xmlns:p14="http://schemas.microsoft.com/office/powerpoint/2010/main" val="3126336753"/>
      </p:ext>
    </p:extLst>
  </p:cSld>
  <p:clrMapOvr>
    <a:masterClrMapping/>
  </p:clrMapOvr>
  <p:transition spd="med">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838200"/>
            <a:ext cx="8229600" cy="609600"/>
          </a:xfrm>
        </p:spPr>
        <p:txBody>
          <a:bodyPr/>
          <a:lstStyle/>
          <a:p>
            <a:r>
              <a:rPr lang="en-US" dirty="0" smtClean="0"/>
              <a:t>Contact Information</a:t>
            </a:r>
            <a:endParaRPr lang="en-US" dirty="0"/>
          </a:p>
        </p:txBody>
      </p:sp>
      <p:sp>
        <p:nvSpPr>
          <p:cNvPr id="11" name="Rectangle 3"/>
          <p:cNvSpPr txBox="1">
            <a:spLocks noChangeArrowheads="1"/>
          </p:cNvSpPr>
          <p:nvPr/>
        </p:nvSpPr>
        <p:spPr bwMode="auto">
          <a:xfrm>
            <a:off x="743856" y="1523999"/>
            <a:ext cx="8095343" cy="4970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3363" indent="-4763" eaLnBrk="1" hangingPunct="1">
              <a:lnSpc>
                <a:spcPct val="120000"/>
              </a:lnSpc>
              <a:spcBef>
                <a:spcPct val="20000"/>
              </a:spcBef>
              <a:defRPr/>
            </a:pPr>
            <a:r>
              <a:rPr lang="en-US" b="1" kern="0" dirty="0" smtClean="0">
                <a:latin typeface="Century Gothic" pitchFamily="34" charset="0"/>
              </a:rPr>
              <a:t>Diane </a:t>
            </a:r>
            <a:r>
              <a:rPr lang="en-US" b="1" kern="0" dirty="0">
                <a:latin typeface="Century Gothic" pitchFamily="34" charset="0"/>
              </a:rPr>
              <a:t>M. </a:t>
            </a:r>
            <a:r>
              <a:rPr lang="en-US" b="1" kern="0" dirty="0" err="1">
                <a:latin typeface="Century Gothic" pitchFamily="34" charset="0"/>
              </a:rPr>
              <a:t>Doberneck</a:t>
            </a:r>
            <a:r>
              <a:rPr lang="en-US" b="1" kern="0" dirty="0">
                <a:latin typeface="Century Gothic" pitchFamily="34" charset="0"/>
              </a:rPr>
              <a:t>, </a:t>
            </a:r>
            <a:r>
              <a:rPr lang="en-US" b="1" kern="0" dirty="0" smtClean="0">
                <a:latin typeface="Century Gothic" pitchFamily="34" charset="0"/>
              </a:rPr>
              <a:t>Ph.D., </a:t>
            </a:r>
            <a:r>
              <a:rPr lang="en-US" kern="0" dirty="0" smtClean="0">
                <a:latin typeface="Century Gothic" pitchFamily="34" charset="0"/>
              </a:rPr>
              <a:t>connordm@msu.edu</a:t>
            </a:r>
            <a:endParaRPr lang="en-US" kern="0" dirty="0">
              <a:latin typeface="Century Gothic" pitchFamily="34" charset="0"/>
            </a:endParaRPr>
          </a:p>
          <a:p>
            <a:pPr marL="233363" indent="-4763" eaLnBrk="1" hangingPunct="1">
              <a:lnSpc>
                <a:spcPct val="120000"/>
              </a:lnSpc>
              <a:spcBef>
                <a:spcPts val="0"/>
              </a:spcBef>
              <a:defRPr/>
            </a:pPr>
            <a:r>
              <a:rPr lang="en-US" b="1" kern="0" dirty="0">
                <a:latin typeface="Century Gothic" pitchFamily="34" charset="0"/>
              </a:rPr>
              <a:t>Shari L. Dann, Ph.D., </a:t>
            </a:r>
            <a:r>
              <a:rPr lang="en-US" kern="0" dirty="0">
                <a:latin typeface="Century Gothic" pitchFamily="34" charset="0"/>
              </a:rPr>
              <a:t>sldann@msu.edu</a:t>
            </a:r>
          </a:p>
          <a:p>
            <a:pPr marL="233363" marR="0" lvl="0" indent="-4763" algn="l" defTabSz="914400" rtl="0" eaLnBrk="1" fontAlgn="base" latinLnBrk="0" hangingPunct="1">
              <a:lnSpc>
                <a:spcPct val="120000"/>
              </a:lnSpc>
              <a:spcBef>
                <a:spcPts val="0"/>
              </a:spcBef>
              <a:spcAft>
                <a:spcPct val="0"/>
              </a:spcAft>
              <a:buClrTx/>
              <a:buSzTx/>
              <a:buFontTx/>
              <a:buNone/>
              <a:tabLst/>
              <a:defRPr/>
            </a:pPr>
            <a:endParaRPr kumimoji="0" lang="en-US" b="1" i="0" u="none" strike="noStrike" kern="0" cap="none" spc="0" normalizeH="0" baseline="0" noProof="0" dirty="0" smtClean="0">
              <a:ln>
                <a:noFill/>
              </a:ln>
              <a:solidFill>
                <a:schemeClr val="tx1"/>
              </a:solidFill>
              <a:effectLst/>
              <a:uLnTx/>
              <a:uFillTx/>
              <a:latin typeface="Century Gothic" pitchFamily="34" charset="0"/>
            </a:endParaRPr>
          </a:p>
          <a:p>
            <a:pPr marL="233363" marR="0" lvl="0" indent="-4763" algn="l" defTabSz="914400" rtl="0" eaLnBrk="1" fontAlgn="base" latinLnBrk="0" hangingPunct="1">
              <a:lnSpc>
                <a:spcPct val="120000"/>
              </a:lnSpc>
              <a:spcBef>
                <a:spcPts val="0"/>
              </a:spcBef>
              <a:spcAft>
                <a:spcPct val="0"/>
              </a:spcAft>
              <a:buClrTx/>
              <a:buSzTx/>
              <a:buFontTx/>
              <a:buNone/>
              <a:tabLst/>
              <a:defRPr/>
            </a:pPr>
            <a:r>
              <a:rPr kumimoji="0" lang="en-US" b="1" i="0" u="none" strike="noStrike" kern="0" cap="none" spc="0" normalizeH="0" baseline="0" noProof="0" dirty="0" smtClean="0">
                <a:ln>
                  <a:noFill/>
                </a:ln>
                <a:solidFill>
                  <a:schemeClr val="tx1"/>
                </a:solidFill>
                <a:effectLst/>
                <a:uLnTx/>
                <a:uFillTx/>
                <a:latin typeface="Century Gothic" pitchFamily="34" charset="0"/>
              </a:rPr>
              <a:t>University Outreach and Engagement</a:t>
            </a:r>
          </a:p>
          <a:p>
            <a:pPr marL="233363" marR="0" lvl="0" indent="-4763" algn="l" defTabSz="914400" rtl="0" eaLnBrk="1" fontAlgn="base" latinLnBrk="0" hangingPunct="1">
              <a:spcBef>
                <a:spcPts val="0"/>
              </a:spcBef>
              <a:spcAft>
                <a:spcPct val="0"/>
              </a:spcAft>
              <a:buClrTx/>
              <a:buSzTx/>
              <a:buFontTx/>
              <a:buNone/>
              <a:tabLst/>
              <a:defRPr/>
            </a:pPr>
            <a:r>
              <a:rPr kumimoji="0" lang="en-US" b="0" i="0" u="none" strike="noStrike" kern="0" cap="none" spc="0" normalizeH="0" baseline="0" noProof="0" dirty="0" smtClean="0">
                <a:ln>
                  <a:noFill/>
                </a:ln>
                <a:solidFill>
                  <a:schemeClr val="tx1"/>
                </a:solidFill>
                <a:effectLst/>
                <a:uLnTx/>
                <a:uFillTx/>
                <a:latin typeface="Century Gothic" pitchFamily="34" charset="0"/>
              </a:rPr>
              <a:t>	Michigan State University</a:t>
            </a:r>
            <a:br>
              <a:rPr kumimoji="0" lang="en-US" b="0" i="0" u="none" strike="noStrike" kern="0" cap="none" spc="0" normalizeH="0" baseline="0" noProof="0" dirty="0" smtClean="0">
                <a:ln>
                  <a:noFill/>
                </a:ln>
                <a:solidFill>
                  <a:schemeClr val="tx1"/>
                </a:solidFill>
                <a:effectLst/>
                <a:uLnTx/>
                <a:uFillTx/>
                <a:latin typeface="Century Gothic" pitchFamily="34" charset="0"/>
              </a:rPr>
            </a:br>
            <a:r>
              <a:rPr kumimoji="0" lang="en-US" b="0" i="0" u="none" strike="noStrike" kern="0" cap="none" spc="0" normalizeH="0" baseline="0" noProof="0" dirty="0" smtClean="0">
                <a:ln>
                  <a:noFill/>
                </a:ln>
                <a:solidFill>
                  <a:schemeClr val="tx1"/>
                </a:solidFill>
                <a:effectLst/>
                <a:uLnTx/>
                <a:uFillTx/>
                <a:latin typeface="Century Gothic" pitchFamily="34" charset="0"/>
              </a:rPr>
              <a:t>Kellogg Hotel</a:t>
            </a:r>
            <a:r>
              <a:rPr kumimoji="0" lang="en-US" b="0" i="0" u="none" strike="noStrike" kern="0" cap="none" spc="0" normalizeH="0" noProof="0" dirty="0" smtClean="0">
                <a:ln>
                  <a:noFill/>
                </a:ln>
                <a:solidFill>
                  <a:schemeClr val="tx1"/>
                </a:solidFill>
                <a:effectLst/>
                <a:uLnTx/>
                <a:uFillTx/>
                <a:latin typeface="Century Gothic" pitchFamily="34" charset="0"/>
              </a:rPr>
              <a:t> and Conference </a:t>
            </a:r>
            <a:r>
              <a:rPr kumimoji="0" lang="en-US" b="0" i="0" u="none" strike="noStrike" kern="0" cap="none" spc="0" normalizeH="0" baseline="0" noProof="0" dirty="0" smtClean="0">
                <a:ln>
                  <a:noFill/>
                </a:ln>
                <a:solidFill>
                  <a:schemeClr val="tx1"/>
                </a:solidFill>
                <a:effectLst/>
                <a:uLnTx/>
                <a:uFillTx/>
                <a:latin typeface="Century Gothic" pitchFamily="34" charset="0"/>
              </a:rPr>
              <a:t>Center</a:t>
            </a:r>
            <a:br>
              <a:rPr kumimoji="0" lang="en-US" b="0" i="0" u="none" strike="noStrike" kern="0" cap="none" spc="0" normalizeH="0" baseline="0" noProof="0" dirty="0" smtClean="0">
                <a:ln>
                  <a:noFill/>
                </a:ln>
                <a:solidFill>
                  <a:schemeClr val="tx1"/>
                </a:solidFill>
                <a:effectLst/>
                <a:uLnTx/>
                <a:uFillTx/>
                <a:latin typeface="Century Gothic" pitchFamily="34" charset="0"/>
              </a:rPr>
            </a:br>
            <a:r>
              <a:rPr kumimoji="0" lang="en-US" b="0" i="0" u="none" strike="noStrike" kern="0" cap="none" spc="0" normalizeH="0" baseline="0" noProof="0" dirty="0" smtClean="0">
                <a:ln>
                  <a:noFill/>
                </a:ln>
                <a:solidFill>
                  <a:schemeClr val="tx1"/>
                </a:solidFill>
                <a:effectLst/>
                <a:uLnTx/>
                <a:uFillTx/>
                <a:latin typeface="Century Gothic" pitchFamily="34" charset="0"/>
              </a:rPr>
              <a:t>219 S. Harrison Road, Suite 93</a:t>
            </a:r>
          </a:p>
          <a:p>
            <a:pPr marL="233363" marR="0" lvl="0" indent="-4763" algn="l" defTabSz="914400" rtl="0" eaLnBrk="1" fontAlgn="base" latinLnBrk="0" hangingPunct="1">
              <a:spcBef>
                <a:spcPts val="0"/>
              </a:spcBef>
              <a:spcAft>
                <a:spcPct val="0"/>
              </a:spcAft>
              <a:buClrTx/>
              <a:buSzTx/>
              <a:buFontTx/>
              <a:buNone/>
              <a:tabLst/>
              <a:defRPr/>
            </a:pPr>
            <a:r>
              <a:rPr kumimoji="0" lang="en-US" b="0" i="0" u="none" strike="noStrike" kern="0" cap="none" spc="0" normalizeH="0" baseline="0" noProof="0" dirty="0" smtClean="0">
                <a:ln>
                  <a:noFill/>
                </a:ln>
                <a:solidFill>
                  <a:schemeClr val="tx1"/>
                </a:solidFill>
                <a:effectLst/>
                <a:uLnTx/>
                <a:uFillTx/>
                <a:latin typeface="Century Gothic" pitchFamily="34" charset="0"/>
              </a:rPr>
              <a:t>	East Lansing, MI 48824</a:t>
            </a:r>
          </a:p>
          <a:p>
            <a:pPr marL="233363" marR="0" lvl="0" indent="-4763" algn="l" defTabSz="914400" rtl="0" eaLnBrk="1" fontAlgn="base" latinLnBrk="0" hangingPunct="1">
              <a:spcBef>
                <a:spcPts val="0"/>
              </a:spcBef>
              <a:spcAft>
                <a:spcPct val="0"/>
              </a:spcAft>
              <a:buClrTx/>
              <a:buSzTx/>
              <a:buFontTx/>
              <a:buNone/>
              <a:tabLst/>
              <a:defRPr/>
            </a:pPr>
            <a:r>
              <a:rPr kumimoji="0" lang="en-US" b="0" i="0" u="none" strike="noStrike" kern="0" cap="none" spc="0" normalizeH="0" baseline="0" noProof="0" dirty="0" smtClean="0">
                <a:ln>
                  <a:noFill/>
                </a:ln>
                <a:solidFill>
                  <a:schemeClr val="tx1"/>
                </a:solidFill>
                <a:effectLst/>
                <a:uLnTx/>
                <a:uFillTx/>
                <a:latin typeface="Century Gothic" pitchFamily="34" charset="0"/>
              </a:rPr>
              <a:t>	Phone: 517-353-8977</a:t>
            </a:r>
            <a:br>
              <a:rPr kumimoji="0" lang="en-US" b="0" i="0" u="none" strike="noStrike" kern="0" cap="none" spc="0" normalizeH="0" baseline="0" noProof="0" dirty="0" smtClean="0">
                <a:ln>
                  <a:noFill/>
                </a:ln>
                <a:solidFill>
                  <a:schemeClr val="tx1"/>
                </a:solidFill>
                <a:effectLst/>
                <a:uLnTx/>
                <a:uFillTx/>
                <a:latin typeface="Century Gothic" pitchFamily="34" charset="0"/>
              </a:rPr>
            </a:br>
            <a:r>
              <a:rPr kumimoji="0" lang="en-US" b="0" i="0" u="none" strike="noStrike" kern="0" cap="none" spc="0" normalizeH="0" baseline="0" noProof="0" dirty="0" smtClean="0">
                <a:ln>
                  <a:noFill/>
                </a:ln>
                <a:solidFill>
                  <a:schemeClr val="tx1"/>
                </a:solidFill>
                <a:effectLst/>
                <a:uLnTx/>
                <a:uFillTx/>
                <a:latin typeface="Century Gothic" pitchFamily="34" charset="0"/>
              </a:rPr>
              <a:t>Fax: 517-432-9541</a:t>
            </a:r>
          </a:p>
          <a:p>
            <a:pPr marL="233363" marR="0" lvl="0" indent="-4763" algn="l" defTabSz="914400" rtl="0" eaLnBrk="1" fontAlgn="base" latinLnBrk="0" hangingPunct="1">
              <a:spcBef>
                <a:spcPts val="0"/>
              </a:spcBef>
              <a:spcAft>
                <a:spcPct val="0"/>
              </a:spcAft>
              <a:buClrTx/>
              <a:buSzTx/>
              <a:buFontTx/>
              <a:buNone/>
              <a:tabLst/>
              <a:defRPr/>
            </a:pPr>
            <a:r>
              <a:rPr kumimoji="0" lang="en-US" b="0" i="0" u="none" strike="noStrike" kern="0" cap="none" spc="0" normalizeH="0" baseline="0" noProof="0" dirty="0" smtClean="0">
                <a:ln>
                  <a:noFill/>
                </a:ln>
                <a:solidFill>
                  <a:schemeClr val="tx1"/>
                </a:solidFill>
                <a:effectLst/>
                <a:uLnTx/>
                <a:uFillTx/>
                <a:latin typeface="Century Gothic" pitchFamily="34" charset="0"/>
              </a:rPr>
              <a:t>	E-mail: </a:t>
            </a:r>
            <a:r>
              <a:rPr kumimoji="0" lang="en-US" b="0" i="0" u="none" strike="noStrike" kern="0" cap="none" spc="0" normalizeH="0" baseline="0" noProof="0" dirty="0" smtClean="0">
                <a:ln>
                  <a:noFill/>
                </a:ln>
                <a:solidFill>
                  <a:schemeClr val="tx1"/>
                </a:solidFill>
                <a:effectLst/>
                <a:uLnTx/>
                <a:uFillTx/>
                <a:latin typeface="Century Gothic" pitchFamily="34" charset="0"/>
                <a:hlinkClick r:id="rId3"/>
              </a:rPr>
              <a:t>outreach@msu.edu</a:t>
            </a:r>
            <a:r>
              <a:rPr kumimoji="0" lang="en-US" b="0" i="0" u="none" strike="noStrike" kern="0" cap="none" spc="0" normalizeH="0" baseline="0" noProof="0" dirty="0" smtClean="0">
                <a:ln>
                  <a:noFill/>
                </a:ln>
                <a:solidFill>
                  <a:schemeClr val="tx1"/>
                </a:solidFill>
                <a:effectLst/>
                <a:uLnTx/>
                <a:uFillTx/>
                <a:latin typeface="Century Gothic" pitchFamily="34" charset="0"/>
              </a:rPr>
              <a:t/>
            </a:r>
            <a:br>
              <a:rPr kumimoji="0" lang="en-US" b="0" i="0" u="none" strike="noStrike" kern="0" cap="none" spc="0" normalizeH="0" baseline="0" noProof="0" dirty="0" smtClean="0">
                <a:ln>
                  <a:noFill/>
                </a:ln>
                <a:solidFill>
                  <a:schemeClr val="tx1"/>
                </a:solidFill>
                <a:effectLst/>
                <a:uLnTx/>
                <a:uFillTx/>
                <a:latin typeface="Century Gothic" pitchFamily="34" charset="0"/>
              </a:rPr>
            </a:br>
            <a:r>
              <a:rPr kumimoji="0" lang="en-US" b="0" i="0" u="none" strike="noStrike" kern="0" cap="none" spc="0" normalizeH="0" baseline="0" noProof="0" dirty="0" smtClean="0">
                <a:ln>
                  <a:noFill/>
                </a:ln>
                <a:solidFill>
                  <a:schemeClr val="tx1"/>
                </a:solidFill>
                <a:effectLst/>
                <a:uLnTx/>
                <a:uFillTx/>
                <a:latin typeface="Century Gothic" pitchFamily="34" charset="0"/>
              </a:rPr>
              <a:t>Web: </a:t>
            </a:r>
            <a:r>
              <a:rPr kumimoji="0" lang="en-US" b="0" i="0" u="none" strike="noStrike" kern="0" cap="none" spc="0" normalizeH="0" baseline="0" noProof="0" dirty="0" smtClean="0">
                <a:ln>
                  <a:noFill/>
                </a:ln>
                <a:solidFill>
                  <a:schemeClr val="tx1"/>
                </a:solidFill>
                <a:effectLst/>
                <a:uLnTx/>
                <a:uFillTx/>
                <a:latin typeface="Century Gothic" pitchFamily="34" charset="0"/>
                <a:hlinkClick r:id="rId4"/>
              </a:rPr>
              <a:t>outreach.msu.edu</a:t>
            </a:r>
            <a:endParaRPr kumimoji="0" lang="en-US" b="0" i="0" u="none" strike="noStrike" kern="0" cap="none" spc="0" normalizeH="0" baseline="0" noProof="0" dirty="0" smtClean="0">
              <a:ln>
                <a:noFill/>
              </a:ln>
              <a:solidFill>
                <a:schemeClr val="tx1"/>
              </a:solidFill>
              <a:effectLst/>
              <a:uLnTx/>
              <a:uFillTx/>
              <a:latin typeface="Century Gothic" pitchFamily="34" charset="0"/>
            </a:endParaRPr>
          </a:p>
        </p:txBody>
      </p:sp>
      <p:grpSp>
        <p:nvGrpSpPr>
          <p:cNvPr id="2" name="Group 1" descr="Michigan State University logo and 2015 Copyright mark."/>
          <p:cNvGrpSpPr/>
          <p:nvPr/>
        </p:nvGrpSpPr>
        <p:grpSpPr>
          <a:xfrm>
            <a:off x="6011863" y="6035675"/>
            <a:ext cx="3022600" cy="796925"/>
            <a:chOff x="6011863" y="6035675"/>
            <a:chExt cx="3022600" cy="796925"/>
          </a:xfrm>
        </p:grpSpPr>
        <p:sp>
          <p:nvSpPr>
            <p:cNvPr id="12" name="TextBox 3"/>
            <p:cNvSpPr txBox="1">
              <a:spLocks noChangeArrowheads="1"/>
            </p:cNvSpPr>
            <p:nvPr/>
          </p:nvSpPr>
          <p:spPr bwMode="auto">
            <a:xfrm>
              <a:off x="6011863" y="6494463"/>
              <a:ext cx="2362200" cy="338137"/>
            </a:xfrm>
            <a:prstGeom prst="rect">
              <a:avLst/>
            </a:prstGeom>
            <a:noFill/>
            <a:ln w="9525">
              <a:noFill/>
              <a:miter lim="800000"/>
              <a:headEnd/>
              <a:tailEnd/>
            </a:ln>
          </p:spPr>
          <p:txBody>
            <a:bodyPr>
              <a:spAutoFit/>
            </a:bodyPr>
            <a:lstStyle/>
            <a:p>
              <a:r>
                <a:rPr lang="en-US" sz="700" dirty="0">
                  <a:solidFill>
                    <a:srgbClr val="000000"/>
                  </a:solidFill>
                  <a:latin typeface="Arial" charset="0"/>
                  <a:cs typeface="Arial" charset="0"/>
                </a:rPr>
                <a:t>© </a:t>
              </a:r>
              <a:r>
                <a:rPr lang="en-US" sz="700" dirty="0" smtClean="0">
                  <a:solidFill>
                    <a:srgbClr val="000000"/>
                  </a:solidFill>
                  <a:latin typeface="Arial" charset="0"/>
                  <a:cs typeface="Arial" charset="0"/>
                </a:rPr>
                <a:t>Michigan </a:t>
              </a:r>
              <a:r>
                <a:rPr lang="en-US" sz="700" dirty="0">
                  <a:solidFill>
                    <a:srgbClr val="000000"/>
                  </a:solidFill>
                  <a:latin typeface="Arial" charset="0"/>
                  <a:cs typeface="Arial" charset="0"/>
                </a:rPr>
                <a:t>State University Board of Trustees</a:t>
              </a:r>
            </a:p>
            <a:p>
              <a:endParaRPr lang="en-US" sz="900" dirty="0">
                <a:solidFill>
                  <a:srgbClr val="000000"/>
                </a:solidFill>
                <a:latin typeface="Arial" charset="0"/>
                <a:cs typeface="Arial" charset="0"/>
              </a:endParaRPr>
            </a:p>
          </p:txBody>
        </p:sp>
        <p:pic>
          <p:nvPicPr>
            <p:cNvPr id="13" name="Picture 5" descr="MSUwordmark-UOE_black.png"/>
            <p:cNvPicPr>
              <a:picLocks noChangeAspect="1"/>
            </p:cNvPicPr>
            <p:nvPr/>
          </p:nvPicPr>
          <p:blipFill>
            <a:blip r:embed="rId5" cstate="print"/>
            <a:srcRect r="8183"/>
            <a:stretch>
              <a:fillRect/>
            </a:stretch>
          </p:blipFill>
          <p:spPr bwMode="auto">
            <a:xfrm>
              <a:off x="6096000" y="6035675"/>
              <a:ext cx="2938463" cy="452438"/>
            </a:xfrm>
            <a:prstGeom prst="rect">
              <a:avLst/>
            </a:prstGeom>
            <a:noFill/>
            <a:ln w="9525">
              <a:noFill/>
              <a:miter lim="800000"/>
              <a:headEnd/>
              <a:tailEnd/>
            </a:ln>
          </p:spPr>
        </p:pic>
      </p:grpSp>
    </p:spTree>
    <p:extLst>
      <p:ext uri="{BB962C8B-B14F-4D97-AF65-F5344CB8AC3E}">
        <p14:creationId xmlns:p14="http://schemas.microsoft.com/office/powerpoint/2010/main" val="4236170727"/>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Partner Choice About Voice</a:t>
            </a:r>
            <a:endParaRPr lang="en-US" dirty="0"/>
          </a:p>
        </p:txBody>
      </p:sp>
      <p:sp>
        <p:nvSpPr>
          <p:cNvPr id="3" name="Content Placeholder 2"/>
          <p:cNvSpPr>
            <a:spLocks noGrp="1"/>
          </p:cNvSpPr>
          <p:nvPr>
            <p:ph sz="half" idx="1"/>
          </p:nvPr>
        </p:nvSpPr>
        <p:spPr>
          <a:xfrm>
            <a:off x="609600" y="1828800"/>
            <a:ext cx="4156363" cy="4495800"/>
          </a:xfrm>
        </p:spPr>
        <p:txBody>
          <a:bodyPr/>
          <a:lstStyle/>
          <a:p>
            <a:pPr marL="0" indent="0">
              <a:buNone/>
            </a:pPr>
            <a:r>
              <a:rPr lang="en-US" sz="2400" dirty="0" smtClean="0"/>
              <a:t>The goal is to make sure your </a:t>
            </a:r>
            <a:r>
              <a:rPr lang="en-US" sz="2400" b="1" dirty="0" smtClean="0"/>
              <a:t>community partner </a:t>
            </a:r>
            <a:r>
              <a:rPr lang="en-US" sz="2400" dirty="0" smtClean="0"/>
              <a:t>is invited to </a:t>
            </a:r>
            <a:r>
              <a:rPr lang="en-US" sz="2400" b="1" dirty="0" smtClean="0"/>
              <a:t>make choices </a:t>
            </a:r>
            <a:r>
              <a:rPr lang="en-US" sz="2400" dirty="0" smtClean="0"/>
              <a:t>about being </a:t>
            </a:r>
            <a:r>
              <a:rPr lang="en-US" sz="2400" b="1" dirty="0" smtClean="0"/>
              <a:t>as engaged as possible</a:t>
            </a:r>
            <a:r>
              <a:rPr lang="en-US" sz="2400" dirty="0" smtClean="0"/>
              <a:t> </a:t>
            </a:r>
            <a:r>
              <a:rPr lang="en-US" sz="2400" b="1" dirty="0" smtClean="0"/>
              <a:t>where it strategically counts the most</a:t>
            </a:r>
            <a:r>
              <a:rPr lang="en-US" sz="2400" dirty="0" smtClean="0"/>
              <a:t>—including</a:t>
            </a:r>
            <a:r>
              <a:rPr lang="en-US" sz="2400" b="1" dirty="0" smtClean="0"/>
              <a:t> </a:t>
            </a:r>
            <a:r>
              <a:rPr lang="en-US" sz="2400" dirty="0" smtClean="0"/>
              <a:t>the </a:t>
            </a:r>
            <a:r>
              <a:rPr lang="en-US" sz="2400" b="1" dirty="0" smtClean="0"/>
              <a:t>choice not to be involved </a:t>
            </a:r>
            <a:r>
              <a:rPr lang="en-US" sz="2400" dirty="0" smtClean="0"/>
              <a:t>in certain steps of the process.</a:t>
            </a:r>
            <a:endParaRPr lang="en-US" sz="2400" dirty="0"/>
          </a:p>
        </p:txBody>
      </p:sp>
      <p:pic>
        <p:nvPicPr>
          <p:cNvPr id="1026" name="Picture 2" descr="http://www.mauws.nl/wp-content/uploads/2016/04/262-1.jpg" title="Hand with &quot;thanks, but no thanks&quot;"/>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7401" r="17702"/>
          <a:stretch/>
        </p:blipFill>
        <p:spPr bwMode="auto">
          <a:xfrm>
            <a:off x="5029200" y="1905000"/>
            <a:ext cx="3756943" cy="411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400862"/>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990600"/>
            <a:ext cx="7772400" cy="1371600"/>
          </a:xfrm>
        </p:spPr>
        <p:txBody>
          <a:bodyPr/>
          <a:lstStyle/>
          <a:p>
            <a:pPr algn="ctr"/>
            <a:r>
              <a:rPr lang="en-US" dirty="0" smtClean="0"/>
              <a:t>The Degree of Collaboration</a:t>
            </a:r>
            <a:br>
              <a:rPr lang="en-US" dirty="0" smtClean="0"/>
            </a:br>
            <a:r>
              <a:rPr lang="en-US" dirty="0" smtClean="0"/>
              <a:t>Abacus Tool</a:t>
            </a:r>
            <a:endParaRPr lang="en-US" sz="2800" dirty="0"/>
          </a:p>
        </p:txBody>
      </p:sp>
      <p:pic>
        <p:nvPicPr>
          <p:cNvPr id="6" name="Picture 2" descr="Photograph of a wooden abacus with different colored beads along different rungs." title="Abacus Tool Image."/>
          <p:cNvPicPr>
            <a:picLocks noChangeAspect="1" noChangeArrowheads="1"/>
          </p:cNvPicPr>
          <p:nvPr/>
        </p:nvPicPr>
        <p:blipFill>
          <a:blip r:embed="rId3" cstate="print"/>
          <a:srcRect/>
          <a:stretch>
            <a:fillRect/>
          </a:stretch>
        </p:blipFill>
        <p:spPr bwMode="auto">
          <a:xfrm>
            <a:off x="381000" y="2362200"/>
            <a:ext cx="3904169" cy="4063884"/>
          </a:xfrm>
          <a:prstGeom prst="rect">
            <a:avLst/>
          </a:prstGeom>
          <a:noFill/>
          <a:ln w="9525">
            <a:noFill/>
            <a:miter lim="800000"/>
            <a:headEnd/>
            <a:tailEnd/>
          </a:ln>
        </p:spPr>
      </p:pic>
      <p:sp>
        <p:nvSpPr>
          <p:cNvPr id="2" name="TextBox 1"/>
          <p:cNvSpPr txBox="1"/>
          <p:nvPr/>
        </p:nvSpPr>
        <p:spPr>
          <a:xfrm>
            <a:off x="4572000" y="2667000"/>
            <a:ext cx="3886200" cy="3785652"/>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mn-lt"/>
              </a:rPr>
              <a:t>A visual metaphor to </a:t>
            </a:r>
            <a:r>
              <a:rPr lang="en-US" b="1" dirty="0" smtClean="0">
                <a:latin typeface="+mn-lt"/>
              </a:rPr>
              <a:t>account for community partner voice </a:t>
            </a:r>
            <a:r>
              <a:rPr lang="en-US" dirty="0" smtClean="0">
                <a:latin typeface="+mn-lt"/>
              </a:rPr>
              <a:t>in decision-making and collaboration responsibilities</a:t>
            </a:r>
          </a:p>
          <a:p>
            <a:pPr marL="342900" indent="-342900">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US" b="1" dirty="0" smtClean="0">
                <a:latin typeface="+mn-lt"/>
              </a:rPr>
              <a:t>Represents balance of power</a:t>
            </a:r>
            <a:endParaRPr lang="en-US" b="1" dirty="0">
              <a:latin typeface="+mn-lt"/>
            </a:endParaRPr>
          </a:p>
        </p:txBody>
      </p:sp>
    </p:spTree>
    <p:extLst>
      <p:ext uri="{BB962C8B-B14F-4D97-AF65-F5344CB8AC3E}">
        <p14:creationId xmlns:p14="http://schemas.microsoft.com/office/powerpoint/2010/main" val="4021970091"/>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609600"/>
          </a:xfrm>
        </p:spPr>
        <p:txBody>
          <a:bodyPr/>
          <a:lstStyle/>
          <a:p>
            <a:r>
              <a:rPr lang="en-US" dirty="0" smtClean="0"/>
              <a:t>Abacus Tool:  The Sides</a:t>
            </a:r>
            <a:endParaRPr lang="en-US" dirty="0"/>
          </a:p>
        </p:txBody>
      </p:sp>
      <p:sp>
        <p:nvSpPr>
          <p:cNvPr id="4" name="Content Placeholder 3"/>
          <p:cNvSpPr>
            <a:spLocks noGrp="1"/>
          </p:cNvSpPr>
          <p:nvPr>
            <p:ph sz="half" idx="1"/>
          </p:nvPr>
        </p:nvSpPr>
        <p:spPr>
          <a:xfrm>
            <a:off x="304800" y="1981200"/>
            <a:ext cx="2209800" cy="1981200"/>
          </a:xfrm>
        </p:spPr>
        <p:txBody>
          <a:bodyPr/>
          <a:lstStyle/>
          <a:p>
            <a:pPr marL="52388" indent="-52388" algn="r">
              <a:buNone/>
            </a:pPr>
            <a:r>
              <a:rPr lang="en-US" sz="2400" dirty="0" smtClean="0"/>
              <a:t>One side represents </a:t>
            </a:r>
            <a:r>
              <a:rPr lang="en-US" sz="2400" b="1" dirty="0" smtClean="0"/>
              <a:t>community partner’s voice</a:t>
            </a:r>
            <a:r>
              <a:rPr lang="en-US" sz="2400" dirty="0" smtClean="0"/>
              <a:t> in the decision-making.</a:t>
            </a:r>
            <a:endParaRPr lang="en-US" sz="2400" dirty="0"/>
          </a:p>
        </p:txBody>
      </p:sp>
      <p:sp>
        <p:nvSpPr>
          <p:cNvPr id="5" name="Content Placeholder 4"/>
          <p:cNvSpPr>
            <a:spLocks noGrp="1"/>
          </p:cNvSpPr>
          <p:nvPr>
            <p:ph sz="half" idx="2"/>
          </p:nvPr>
        </p:nvSpPr>
        <p:spPr>
          <a:xfrm>
            <a:off x="6553200" y="2057400"/>
            <a:ext cx="2286000" cy="2286000"/>
          </a:xfrm>
        </p:spPr>
        <p:txBody>
          <a:bodyPr/>
          <a:lstStyle/>
          <a:p>
            <a:pPr marL="53975" indent="4763">
              <a:buNone/>
            </a:pPr>
            <a:r>
              <a:rPr lang="en-US" sz="2400" dirty="0" smtClean="0"/>
              <a:t>The other side represents </a:t>
            </a:r>
            <a:r>
              <a:rPr lang="en-US" sz="2400" b="1" dirty="0" smtClean="0"/>
              <a:t>university partner’s voice </a:t>
            </a:r>
            <a:r>
              <a:rPr lang="en-US" sz="2400" dirty="0" smtClean="0"/>
              <a:t>in the decision-making.</a:t>
            </a:r>
            <a:endParaRPr lang="en-US" sz="2400" dirty="0"/>
          </a:p>
        </p:txBody>
      </p:sp>
      <p:pic>
        <p:nvPicPr>
          <p:cNvPr id="7" name="Picture 2" descr="Photograph of a wooden abacus with different colored beads along different rungs." title="Abacus Tool Image."/>
          <p:cNvPicPr>
            <a:picLocks noChangeAspect="1" noChangeArrowheads="1"/>
          </p:cNvPicPr>
          <p:nvPr/>
        </p:nvPicPr>
        <p:blipFill>
          <a:blip r:embed="rId3" cstate="print"/>
          <a:srcRect/>
          <a:stretch>
            <a:fillRect/>
          </a:stretch>
        </p:blipFill>
        <p:spPr bwMode="auto">
          <a:xfrm>
            <a:off x="2971800" y="1752600"/>
            <a:ext cx="3391732" cy="3530484"/>
          </a:xfrm>
          <a:prstGeom prst="rect">
            <a:avLst/>
          </a:prstGeom>
          <a:noFill/>
          <a:ln w="9525">
            <a:noFill/>
            <a:miter lim="800000"/>
            <a:headEnd/>
            <a:tailEnd/>
          </a:ln>
        </p:spPr>
      </p:pic>
    </p:spTree>
    <p:extLst>
      <p:ext uri="{BB962C8B-B14F-4D97-AF65-F5344CB8AC3E}">
        <p14:creationId xmlns:p14="http://schemas.microsoft.com/office/powerpoint/2010/main" val="2847826308"/>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Abacus Tool: The Rungs</a:t>
            </a:r>
            <a:endParaRPr lang="en-US" dirty="0"/>
          </a:p>
        </p:txBody>
      </p:sp>
      <p:sp>
        <p:nvSpPr>
          <p:cNvPr id="3" name="Content Placeholder 2"/>
          <p:cNvSpPr>
            <a:spLocks noGrp="1"/>
          </p:cNvSpPr>
          <p:nvPr>
            <p:ph idx="1"/>
          </p:nvPr>
        </p:nvSpPr>
        <p:spPr>
          <a:xfrm>
            <a:off x="457200" y="1905000"/>
            <a:ext cx="4419600" cy="4572000"/>
          </a:xfrm>
        </p:spPr>
        <p:txBody>
          <a:bodyPr/>
          <a:lstStyle/>
          <a:p>
            <a:r>
              <a:rPr lang="en-US" sz="2400" dirty="0" smtClean="0"/>
              <a:t>Rungs represent the steps in collaborative, engagement processes.</a:t>
            </a:r>
          </a:p>
          <a:p>
            <a:endParaRPr lang="en-US" sz="1000" dirty="0" smtClean="0"/>
          </a:p>
          <a:p>
            <a:r>
              <a:rPr lang="en-US" sz="2400" dirty="0" smtClean="0"/>
              <a:t>They are specific to your type of community engaged scholarship.</a:t>
            </a:r>
          </a:p>
          <a:p>
            <a:endParaRPr lang="en-US" sz="1000" dirty="0" smtClean="0"/>
          </a:p>
          <a:p>
            <a:r>
              <a:rPr lang="en-US" sz="2400" dirty="0"/>
              <a:t>R</a:t>
            </a:r>
            <a:r>
              <a:rPr lang="en-US" sz="2400" dirty="0" smtClean="0"/>
              <a:t>ungs may be re-named to match your project’s steps.</a:t>
            </a:r>
          </a:p>
        </p:txBody>
      </p:sp>
      <p:pic>
        <p:nvPicPr>
          <p:cNvPr id="4" name="Picture 2" descr="Photograph of a wooden abacus with different colored beads along different rungs." title="Abacus Tool Image."/>
          <p:cNvPicPr>
            <a:picLocks noChangeAspect="1" noChangeArrowheads="1"/>
          </p:cNvPicPr>
          <p:nvPr/>
        </p:nvPicPr>
        <p:blipFill>
          <a:blip r:embed="rId3" cstate="print"/>
          <a:srcRect/>
          <a:stretch>
            <a:fillRect/>
          </a:stretch>
        </p:blipFill>
        <p:spPr bwMode="auto">
          <a:xfrm>
            <a:off x="4953000" y="1752600"/>
            <a:ext cx="3660263" cy="3810000"/>
          </a:xfrm>
          <a:prstGeom prst="rect">
            <a:avLst/>
          </a:prstGeom>
          <a:noFill/>
          <a:ln w="9525">
            <a:noFill/>
            <a:miter lim="800000"/>
            <a:headEnd/>
            <a:tailEnd/>
          </a:ln>
        </p:spPr>
      </p:pic>
    </p:spTree>
    <p:extLst>
      <p:ext uri="{BB962C8B-B14F-4D97-AF65-F5344CB8AC3E}">
        <p14:creationId xmlns:p14="http://schemas.microsoft.com/office/powerpoint/2010/main" val="3269252958"/>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09600"/>
          </a:xfrm>
        </p:spPr>
        <p:txBody>
          <a:bodyPr/>
          <a:lstStyle/>
          <a:p>
            <a:pPr algn="ctr"/>
            <a:r>
              <a:rPr lang="en-US" dirty="0" smtClean="0"/>
              <a:t>CE Research Abacus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85168191"/>
              </p:ext>
            </p:extLst>
          </p:nvPr>
        </p:nvGraphicFramePr>
        <p:xfrm>
          <a:off x="0" y="1697034"/>
          <a:ext cx="9144000" cy="4845978"/>
        </p:xfrm>
        <a:graphic>
          <a:graphicData uri="http://schemas.openxmlformats.org/drawingml/2006/table">
            <a:tbl>
              <a:tblPr firstRow="1" bandRow="1">
                <a:tableStyleId>{5C22544A-7EE6-4342-B048-85BDC9FD1C3A}</a:tableStyleId>
              </a:tblPr>
              <a:tblGrid>
                <a:gridCol w="4744836"/>
                <a:gridCol w="4399164"/>
              </a:tblGrid>
              <a:tr h="396234">
                <a:tc>
                  <a:txBody>
                    <a:bodyPr/>
                    <a:lstStyle/>
                    <a:p>
                      <a:r>
                        <a:rPr lang="en-US" sz="2000" dirty="0" smtClean="0"/>
                        <a:t>Step in CE</a:t>
                      </a:r>
                      <a:r>
                        <a:rPr lang="en-US" sz="2000" baseline="0" dirty="0" smtClean="0"/>
                        <a:t> Research Process</a:t>
                      </a:r>
                      <a:endParaRPr lang="en-US" sz="2000" dirty="0">
                        <a:solidFill>
                          <a:schemeClr val="tx1"/>
                        </a:solidFill>
                      </a:endParaRPr>
                    </a:p>
                  </a:txBody>
                  <a:tcPr marT="45717" marB="45717"/>
                </a:tc>
                <a:tc>
                  <a:txBody>
                    <a:bodyPr/>
                    <a:lstStyle/>
                    <a:p>
                      <a:pPr algn="ctr"/>
                      <a:r>
                        <a:rPr lang="en-US" sz="2000" dirty="0" smtClean="0">
                          <a:solidFill>
                            <a:schemeClr val="bg1"/>
                          </a:solidFill>
                        </a:rPr>
                        <a:t>Voice &amp; Responsibility</a:t>
                      </a:r>
                      <a:endParaRPr lang="en-US" sz="2000" dirty="0">
                        <a:solidFill>
                          <a:schemeClr val="bg1"/>
                        </a:solidFill>
                      </a:endParaRPr>
                    </a:p>
                  </a:txBody>
                  <a:tcPr marT="45717" marB="45717"/>
                </a:tc>
              </a:tr>
              <a:tr h="370812">
                <a:tc>
                  <a:txBody>
                    <a:bodyPr/>
                    <a:lstStyle/>
                    <a:p>
                      <a:endParaRPr lang="en-US" sz="1800" dirty="0"/>
                    </a:p>
                  </a:txBody>
                  <a:tcPr marT="45717" marB="45717"/>
                </a:tc>
                <a:tc>
                  <a:txBody>
                    <a:bodyPr/>
                    <a:lstStyle/>
                    <a:p>
                      <a:r>
                        <a:rPr lang="en-US" sz="1800" dirty="0" smtClean="0"/>
                        <a:t>Community                        University</a:t>
                      </a:r>
                      <a:endParaRPr lang="en-US" sz="1800" dirty="0"/>
                    </a:p>
                  </a:txBody>
                  <a:tcPr marT="45717" marB="45717"/>
                </a:tc>
              </a:tr>
              <a:tr h="370812">
                <a:tc>
                  <a:txBody>
                    <a:bodyPr/>
                    <a:lstStyle/>
                    <a:p>
                      <a:r>
                        <a:rPr lang="en-US" sz="1800" dirty="0" smtClean="0"/>
                        <a:t>1.   Identify</a:t>
                      </a:r>
                      <a:r>
                        <a:rPr lang="en-US" sz="1800" baseline="0" dirty="0" smtClean="0"/>
                        <a:t> community issue(s) &amp; assets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2.   Decide on research</a:t>
                      </a:r>
                      <a:r>
                        <a:rPr lang="en-US" sz="1800" baseline="0" dirty="0" smtClean="0"/>
                        <a:t> question(s)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3.   Select research design</a:t>
                      </a:r>
                      <a:endParaRPr lang="en-US" sz="1800" dirty="0"/>
                    </a:p>
                  </a:txBody>
                  <a:tcPr marT="45717" marB="45717"/>
                </a:tc>
                <a:tc>
                  <a:txBody>
                    <a:bodyPr/>
                    <a:lstStyle/>
                    <a:p>
                      <a:endParaRPr lang="en-US" sz="1800"/>
                    </a:p>
                  </a:txBody>
                  <a:tcPr marT="45717" marB="45717"/>
                </a:tc>
              </a:tr>
              <a:tr h="370812">
                <a:tc>
                  <a:txBody>
                    <a:bodyPr/>
                    <a:lstStyle/>
                    <a:p>
                      <a:r>
                        <a:rPr lang="en-US" sz="1800" dirty="0" smtClean="0"/>
                        <a:t>4.   Develop instrument</a:t>
                      </a:r>
                      <a:r>
                        <a:rPr lang="en-US" sz="1800" baseline="0" dirty="0" smtClean="0"/>
                        <a:t>/process</a:t>
                      </a:r>
                      <a:endParaRPr lang="en-US" sz="1800" dirty="0"/>
                    </a:p>
                  </a:txBody>
                  <a:tcPr marT="45717" marB="45717"/>
                </a:tc>
                <a:tc>
                  <a:txBody>
                    <a:bodyPr/>
                    <a:lstStyle/>
                    <a:p>
                      <a:endParaRPr lang="en-US" sz="1800"/>
                    </a:p>
                  </a:txBody>
                  <a:tcPr marT="45717" marB="45717"/>
                </a:tc>
              </a:tr>
              <a:tr h="370812">
                <a:tc>
                  <a:txBody>
                    <a:bodyPr/>
                    <a:lstStyle/>
                    <a:p>
                      <a:r>
                        <a:rPr lang="en-US" sz="1800" dirty="0" smtClean="0"/>
                        <a:t>5.   Collect data</a:t>
                      </a:r>
                      <a:endParaRPr lang="en-US" sz="1800" dirty="0"/>
                    </a:p>
                  </a:txBody>
                  <a:tcPr marT="45717" marB="45717"/>
                </a:tc>
                <a:tc>
                  <a:txBody>
                    <a:bodyPr/>
                    <a:lstStyle/>
                    <a:p>
                      <a:endParaRPr lang="en-US" sz="1800"/>
                    </a:p>
                  </a:txBody>
                  <a:tcPr marT="45717" marB="45717"/>
                </a:tc>
              </a:tr>
              <a:tr h="370812">
                <a:tc>
                  <a:txBody>
                    <a:bodyPr/>
                    <a:lstStyle/>
                    <a:p>
                      <a:r>
                        <a:rPr lang="en-US" sz="1800" dirty="0" smtClean="0"/>
                        <a:t>6.   Analyze data</a:t>
                      </a:r>
                      <a:endParaRPr lang="en-US" sz="1800" dirty="0"/>
                    </a:p>
                  </a:txBody>
                  <a:tcPr marT="45717" marB="45717"/>
                </a:tc>
                <a:tc>
                  <a:txBody>
                    <a:bodyPr/>
                    <a:lstStyle/>
                    <a:p>
                      <a:endParaRPr lang="en-US" sz="1800"/>
                    </a:p>
                  </a:txBody>
                  <a:tcPr marT="45717" marB="45717"/>
                </a:tc>
              </a:tr>
              <a:tr h="370812">
                <a:tc>
                  <a:txBody>
                    <a:bodyPr/>
                    <a:lstStyle/>
                    <a:p>
                      <a:r>
                        <a:rPr lang="en-US" sz="1800" dirty="0" smtClean="0"/>
                        <a:t>7.   Interpret data </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8.   Critically</a:t>
                      </a:r>
                      <a:r>
                        <a:rPr lang="en-US" sz="1800" baseline="0" dirty="0" smtClean="0"/>
                        <a:t> reflect, incl. limitations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9.   Disseminate</a:t>
                      </a:r>
                      <a:r>
                        <a:rPr lang="en-US" sz="1800" baseline="0" dirty="0" smtClean="0"/>
                        <a:t> findings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10. Create academic products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11. Create public products</a:t>
                      </a:r>
                      <a:endParaRPr lang="en-US" sz="1800" dirty="0"/>
                    </a:p>
                  </a:txBody>
                  <a:tcPr marT="45717" marB="45717"/>
                </a:tc>
                <a:tc>
                  <a:txBody>
                    <a:bodyPr/>
                    <a:lstStyle/>
                    <a:p>
                      <a:endParaRPr lang="en-US" sz="1800" dirty="0"/>
                    </a:p>
                  </a:txBody>
                  <a:tcPr marT="45717" marB="45717"/>
                </a:tc>
              </a:tr>
            </a:tbl>
          </a:graphicData>
        </a:graphic>
      </p:graphicFrame>
      <p:cxnSp>
        <p:nvCxnSpPr>
          <p:cNvPr id="5" name="Straight Arrow Connector 5"/>
          <p:cNvCxnSpPr>
            <a:cxnSpLocks noChangeShapeType="1"/>
          </p:cNvCxnSpPr>
          <p:nvPr/>
        </p:nvCxnSpPr>
        <p:spPr bwMode="auto">
          <a:xfrm>
            <a:off x="4944932" y="2667000"/>
            <a:ext cx="4017085" cy="0"/>
          </a:xfrm>
          <a:prstGeom prst="straightConnector1">
            <a:avLst/>
          </a:prstGeom>
          <a:noFill/>
          <a:ln w="28575" algn="ctr">
            <a:solidFill>
              <a:schemeClr val="tx1"/>
            </a:solidFill>
            <a:round/>
            <a:headEnd type="triangle" w="med" len="med"/>
            <a:tailEnd type="triangle" w="med" len="med"/>
          </a:ln>
        </p:spPr>
      </p:cxnSp>
      <p:cxnSp>
        <p:nvCxnSpPr>
          <p:cNvPr id="6" name="Straight Arrow Connector 13"/>
          <p:cNvCxnSpPr>
            <a:cxnSpLocks noChangeShapeType="1"/>
          </p:cNvCxnSpPr>
          <p:nvPr/>
        </p:nvCxnSpPr>
        <p:spPr bwMode="auto">
          <a:xfrm>
            <a:off x="4939553" y="3048000"/>
            <a:ext cx="4027842" cy="0"/>
          </a:xfrm>
          <a:prstGeom prst="straightConnector1">
            <a:avLst/>
          </a:prstGeom>
          <a:noFill/>
          <a:ln w="28575" algn="ctr">
            <a:solidFill>
              <a:schemeClr val="tx1"/>
            </a:solidFill>
            <a:round/>
            <a:headEnd type="triangle" w="med" len="med"/>
            <a:tailEnd type="triangle" w="med" len="med"/>
          </a:ln>
        </p:spPr>
      </p:cxnSp>
      <p:cxnSp>
        <p:nvCxnSpPr>
          <p:cNvPr id="7" name="Straight Arrow Connector 14"/>
          <p:cNvCxnSpPr>
            <a:cxnSpLocks noChangeShapeType="1"/>
          </p:cNvCxnSpPr>
          <p:nvPr/>
        </p:nvCxnSpPr>
        <p:spPr bwMode="auto">
          <a:xfrm>
            <a:off x="4955690" y="3429000"/>
            <a:ext cx="3995569" cy="0"/>
          </a:xfrm>
          <a:prstGeom prst="straightConnector1">
            <a:avLst/>
          </a:prstGeom>
          <a:noFill/>
          <a:ln w="28575" algn="ctr">
            <a:solidFill>
              <a:schemeClr val="tx1"/>
            </a:solidFill>
            <a:round/>
            <a:headEnd type="triangle" w="med" len="med"/>
            <a:tailEnd type="triangle" w="med" len="med"/>
          </a:ln>
        </p:spPr>
      </p:cxnSp>
      <p:cxnSp>
        <p:nvCxnSpPr>
          <p:cNvPr id="8" name="Straight Arrow Connector 15"/>
          <p:cNvCxnSpPr>
            <a:cxnSpLocks noChangeShapeType="1"/>
          </p:cNvCxnSpPr>
          <p:nvPr/>
        </p:nvCxnSpPr>
        <p:spPr bwMode="auto">
          <a:xfrm>
            <a:off x="4939553" y="3810000"/>
            <a:ext cx="4027843" cy="0"/>
          </a:xfrm>
          <a:prstGeom prst="straightConnector1">
            <a:avLst/>
          </a:prstGeom>
          <a:noFill/>
          <a:ln w="28575" algn="ctr">
            <a:solidFill>
              <a:schemeClr val="tx1"/>
            </a:solidFill>
            <a:round/>
            <a:headEnd type="triangle" w="med" len="med"/>
            <a:tailEnd type="triangle" w="med" len="med"/>
          </a:ln>
        </p:spPr>
      </p:cxnSp>
      <p:cxnSp>
        <p:nvCxnSpPr>
          <p:cNvPr id="9" name="Straight Arrow Connector 16"/>
          <p:cNvCxnSpPr>
            <a:cxnSpLocks noChangeShapeType="1"/>
          </p:cNvCxnSpPr>
          <p:nvPr/>
        </p:nvCxnSpPr>
        <p:spPr bwMode="auto">
          <a:xfrm>
            <a:off x="4934174" y="4191000"/>
            <a:ext cx="4038600" cy="0"/>
          </a:xfrm>
          <a:prstGeom prst="straightConnector1">
            <a:avLst/>
          </a:prstGeom>
          <a:noFill/>
          <a:ln w="28575" algn="ctr">
            <a:solidFill>
              <a:schemeClr val="tx1"/>
            </a:solidFill>
            <a:round/>
            <a:headEnd type="triangle" w="med" len="med"/>
            <a:tailEnd type="triangle" w="med" len="med"/>
          </a:ln>
        </p:spPr>
      </p:cxnSp>
      <p:cxnSp>
        <p:nvCxnSpPr>
          <p:cNvPr id="10" name="Straight Arrow Connector 17"/>
          <p:cNvCxnSpPr>
            <a:cxnSpLocks noChangeShapeType="1"/>
          </p:cNvCxnSpPr>
          <p:nvPr/>
        </p:nvCxnSpPr>
        <p:spPr bwMode="auto">
          <a:xfrm>
            <a:off x="4944932" y="4495800"/>
            <a:ext cx="4017085" cy="0"/>
          </a:xfrm>
          <a:prstGeom prst="straightConnector1">
            <a:avLst/>
          </a:prstGeom>
          <a:noFill/>
          <a:ln w="28575" algn="ctr">
            <a:solidFill>
              <a:schemeClr val="tx1"/>
            </a:solidFill>
            <a:round/>
            <a:headEnd type="triangle" w="med" len="med"/>
            <a:tailEnd type="triangle" w="med" len="med"/>
          </a:ln>
        </p:spPr>
      </p:cxnSp>
      <p:cxnSp>
        <p:nvCxnSpPr>
          <p:cNvPr id="11" name="Straight Arrow Connector 18"/>
          <p:cNvCxnSpPr>
            <a:cxnSpLocks noChangeShapeType="1"/>
          </p:cNvCxnSpPr>
          <p:nvPr/>
        </p:nvCxnSpPr>
        <p:spPr bwMode="auto">
          <a:xfrm>
            <a:off x="4955689" y="4876800"/>
            <a:ext cx="3995570" cy="0"/>
          </a:xfrm>
          <a:prstGeom prst="straightConnector1">
            <a:avLst/>
          </a:prstGeom>
          <a:noFill/>
          <a:ln w="28575" algn="ctr">
            <a:solidFill>
              <a:schemeClr val="tx1"/>
            </a:solidFill>
            <a:round/>
            <a:headEnd type="triangle" w="med" len="med"/>
            <a:tailEnd type="triangle" w="med" len="med"/>
          </a:ln>
        </p:spPr>
      </p:cxnSp>
      <p:cxnSp>
        <p:nvCxnSpPr>
          <p:cNvPr id="12" name="Straight Arrow Connector 19"/>
          <p:cNvCxnSpPr>
            <a:cxnSpLocks noChangeShapeType="1"/>
          </p:cNvCxnSpPr>
          <p:nvPr/>
        </p:nvCxnSpPr>
        <p:spPr bwMode="auto">
          <a:xfrm>
            <a:off x="4971826" y="5257800"/>
            <a:ext cx="3963297" cy="0"/>
          </a:xfrm>
          <a:prstGeom prst="straightConnector1">
            <a:avLst/>
          </a:prstGeom>
          <a:noFill/>
          <a:ln w="28575" algn="ctr">
            <a:solidFill>
              <a:schemeClr val="tx1"/>
            </a:solidFill>
            <a:round/>
            <a:headEnd type="triangle" w="med" len="med"/>
            <a:tailEnd type="triangle" w="med" len="med"/>
          </a:ln>
        </p:spPr>
      </p:cxnSp>
      <p:cxnSp>
        <p:nvCxnSpPr>
          <p:cNvPr id="13" name="Straight Arrow Connector 20"/>
          <p:cNvCxnSpPr>
            <a:cxnSpLocks noChangeShapeType="1"/>
          </p:cNvCxnSpPr>
          <p:nvPr/>
        </p:nvCxnSpPr>
        <p:spPr bwMode="auto">
          <a:xfrm>
            <a:off x="4934174" y="5638800"/>
            <a:ext cx="4038600" cy="0"/>
          </a:xfrm>
          <a:prstGeom prst="straightConnector1">
            <a:avLst/>
          </a:prstGeom>
          <a:noFill/>
          <a:ln w="28575" algn="ctr">
            <a:solidFill>
              <a:schemeClr val="tx1"/>
            </a:solidFill>
            <a:round/>
            <a:headEnd type="triangle" w="med" len="med"/>
            <a:tailEnd type="triangle" w="med" len="med"/>
          </a:ln>
        </p:spPr>
      </p:cxnSp>
      <p:cxnSp>
        <p:nvCxnSpPr>
          <p:cNvPr id="14" name="Straight Arrow Connector 21"/>
          <p:cNvCxnSpPr>
            <a:cxnSpLocks noChangeShapeType="1"/>
          </p:cNvCxnSpPr>
          <p:nvPr/>
        </p:nvCxnSpPr>
        <p:spPr bwMode="auto">
          <a:xfrm>
            <a:off x="4944932" y="6019800"/>
            <a:ext cx="4017085" cy="0"/>
          </a:xfrm>
          <a:prstGeom prst="straightConnector1">
            <a:avLst/>
          </a:prstGeom>
          <a:noFill/>
          <a:ln w="28575" algn="ctr">
            <a:solidFill>
              <a:schemeClr val="tx1"/>
            </a:solidFill>
            <a:round/>
            <a:headEnd type="triangle" w="med" len="med"/>
            <a:tailEnd type="triangle" w="med" len="med"/>
          </a:ln>
        </p:spPr>
      </p:cxnSp>
      <p:cxnSp>
        <p:nvCxnSpPr>
          <p:cNvPr id="15" name="Straight Arrow Connector 21"/>
          <p:cNvCxnSpPr>
            <a:cxnSpLocks noChangeShapeType="1"/>
          </p:cNvCxnSpPr>
          <p:nvPr/>
        </p:nvCxnSpPr>
        <p:spPr bwMode="auto">
          <a:xfrm>
            <a:off x="4944932" y="6400800"/>
            <a:ext cx="4017085" cy="0"/>
          </a:xfrm>
          <a:prstGeom prst="straightConnector1">
            <a:avLst/>
          </a:prstGeom>
          <a:noFill/>
          <a:ln w="28575" algn="ctr">
            <a:solidFill>
              <a:schemeClr val="tx1"/>
            </a:solidFill>
            <a:round/>
            <a:headEnd type="triangle" w="med" len="med"/>
            <a:tailEnd type="triangle" w="med" len="med"/>
          </a:ln>
        </p:spPr>
      </p:cxnSp>
    </p:spTree>
    <p:extLst>
      <p:ext uri="{BB962C8B-B14F-4D97-AF65-F5344CB8AC3E}">
        <p14:creationId xmlns:p14="http://schemas.microsoft.com/office/powerpoint/2010/main" val="644104005"/>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534400" cy="609600"/>
          </a:xfrm>
        </p:spPr>
        <p:txBody>
          <a:bodyPr/>
          <a:lstStyle/>
          <a:p>
            <a:pPr algn="ctr"/>
            <a:r>
              <a:rPr lang="en-US" dirty="0" smtClean="0"/>
              <a:t>CE Teaching &amp; Learning For Credit Abacus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46843951"/>
              </p:ext>
            </p:extLst>
          </p:nvPr>
        </p:nvGraphicFramePr>
        <p:xfrm>
          <a:off x="-25758" y="1455811"/>
          <a:ext cx="9144000" cy="5216790"/>
        </p:xfrm>
        <a:graphic>
          <a:graphicData uri="http://schemas.openxmlformats.org/drawingml/2006/table">
            <a:tbl>
              <a:tblPr firstRow="1" bandRow="1">
                <a:tableStyleId>{5C22544A-7EE6-4342-B048-85BDC9FD1C3A}</a:tableStyleId>
              </a:tblPr>
              <a:tblGrid>
                <a:gridCol w="4978758"/>
                <a:gridCol w="4165242"/>
              </a:tblGrid>
              <a:tr h="147177">
                <a:tc>
                  <a:txBody>
                    <a:bodyPr/>
                    <a:lstStyle/>
                    <a:p>
                      <a:r>
                        <a:rPr lang="en-US" sz="2000" dirty="0" smtClean="0"/>
                        <a:t>Steps in CE</a:t>
                      </a:r>
                      <a:r>
                        <a:rPr lang="en-US" sz="2000" baseline="0" dirty="0" smtClean="0"/>
                        <a:t> Teaching/Learning Process</a:t>
                      </a:r>
                      <a:endParaRPr lang="en-US" sz="2000" dirty="0">
                        <a:solidFill>
                          <a:schemeClr val="tx1"/>
                        </a:solidFill>
                      </a:endParaRPr>
                    </a:p>
                  </a:txBody>
                  <a:tcPr marT="45717" marB="45717"/>
                </a:tc>
                <a:tc>
                  <a:txBody>
                    <a:bodyPr/>
                    <a:lstStyle/>
                    <a:p>
                      <a:pPr algn="ctr"/>
                      <a:r>
                        <a:rPr lang="en-US" sz="2000" dirty="0" smtClean="0">
                          <a:solidFill>
                            <a:schemeClr val="bg1"/>
                          </a:solidFill>
                        </a:rPr>
                        <a:t>Voice &amp; Responsibility</a:t>
                      </a:r>
                      <a:endParaRPr lang="en-US" sz="2000" dirty="0">
                        <a:solidFill>
                          <a:schemeClr val="bg1"/>
                        </a:solidFill>
                      </a:endParaRPr>
                    </a:p>
                  </a:txBody>
                  <a:tcPr marT="45717" marB="45717"/>
                </a:tc>
              </a:tr>
              <a:tr h="370812">
                <a:tc>
                  <a:txBody>
                    <a:bodyPr/>
                    <a:lstStyle/>
                    <a:p>
                      <a:endParaRPr lang="en-US" sz="1800" dirty="0"/>
                    </a:p>
                  </a:txBody>
                  <a:tcPr marT="45717" marB="45717"/>
                </a:tc>
                <a:tc>
                  <a:txBody>
                    <a:bodyPr/>
                    <a:lstStyle/>
                    <a:p>
                      <a:r>
                        <a:rPr lang="en-US" sz="1800" dirty="0" smtClean="0"/>
                        <a:t>Community                        University</a:t>
                      </a:r>
                      <a:endParaRPr lang="en-US" sz="1800" dirty="0"/>
                    </a:p>
                  </a:txBody>
                  <a:tcPr marT="45717" marB="45717"/>
                </a:tc>
              </a:tr>
              <a:tr h="370812">
                <a:tc>
                  <a:txBody>
                    <a:bodyPr/>
                    <a:lstStyle/>
                    <a:p>
                      <a:r>
                        <a:rPr lang="en-US" sz="1800" dirty="0" smtClean="0"/>
                        <a:t>1.    Identify</a:t>
                      </a:r>
                      <a:r>
                        <a:rPr lang="en-US" sz="1800" baseline="0" dirty="0" smtClean="0"/>
                        <a:t> community issue(s) &amp; assets</a:t>
                      </a:r>
                      <a:endParaRPr lang="en-US" sz="1800" dirty="0">
                        <a:solidFill>
                          <a:schemeClr val="tx1"/>
                        </a:solidFill>
                      </a:endParaRPr>
                    </a:p>
                  </a:txBody>
                  <a:tcPr marT="45717" marB="45717"/>
                </a:tc>
                <a:tc>
                  <a:txBody>
                    <a:bodyPr/>
                    <a:lstStyle/>
                    <a:p>
                      <a:endParaRPr lang="en-US" sz="1800" dirty="0"/>
                    </a:p>
                  </a:txBody>
                  <a:tcPr marT="45717" marB="45717"/>
                </a:tc>
              </a:tr>
              <a:tr h="370812">
                <a:tc>
                  <a:txBody>
                    <a:bodyPr/>
                    <a:lstStyle/>
                    <a:p>
                      <a:r>
                        <a:rPr lang="en-US" sz="1800" baseline="0" dirty="0" smtClean="0"/>
                        <a:t>2.    Develop learning objectives, outcomes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3.    Recruit</a:t>
                      </a:r>
                      <a:r>
                        <a:rPr lang="en-US" sz="1800" baseline="0" dirty="0" smtClean="0"/>
                        <a:t> interested students</a:t>
                      </a:r>
                      <a:endParaRPr lang="en-US" sz="1800" dirty="0"/>
                    </a:p>
                  </a:txBody>
                  <a:tcPr marT="45717" marB="45717"/>
                </a:tc>
                <a:tc>
                  <a:txBody>
                    <a:bodyPr/>
                    <a:lstStyle/>
                    <a:p>
                      <a:endParaRPr lang="en-US" sz="1800"/>
                    </a:p>
                  </a:txBody>
                  <a:tcPr marT="45717" marB="45717"/>
                </a:tc>
              </a:tr>
              <a:tr h="370812">
                <a:tc>
                  <a:txBody>
                    <a:bodyPr/>
                    <a:lstStyle/>
                    <a:p>
                      <a:r>
                        <a:rPr lang="en-US" sz="1800" dirty="0" smtClean="0"/>
                        <a:t>4.    Match</a:t>
                      </a:r>
                      <a:r>
                        <a:rPr lang="en-US" sz="1800" baseline="0" dirty="0" smtClean="0"/>
                        <a:t> community &amp; students</a:t>
                      </a:r>
                      <a:endParaRPr lang="en-US" sz="1800" dirty="0"/>
                    </a:p>
                  </a:txBody>
                  <a:tcPr marT="45717" marB="45717"/>
                </a:tc>
                <a:tc>
                  <a:txBody>
                    <a:bodyPr/>
                    <a:lstStyle/>
                    <a:p>
                      <a:endParaRPr lang="en-US" sz="1800"/>
                    </a:p>
                  </a:txBody>
                  <a:tcPr marT="45717" marB="45717"/>
                </a:tc>
              </a:tr>
              <a:tr h="370812">
                <a:tc>
                  <a:txBody>
                    <a:bodyPr/>
                    <a:lstStyle/>
                    <a:p>
                      <a:r>
                        <a:rPr lang="en-US" sz="1800" dirty="0" smtClean="0"/>
                        <a:t>5.    Orient students to community</a:t>
                      </a:r>
                      <a:r>
                        <a:rPr lang="en-US" sz="1800" baseline="0" dirty="0" smtClean="0"/>
                        <a:t> setting</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6.    Develop assignments/activities</a:t>
                      </a:r>
                      <a:endParaRPr lang="en-US" sz="1800" dirty="0"/>
                    </a:p>
                  </a:txBody>
                  <a:tcPr marT="45717" marB="45717"/>
                </a:tc>
                <a:tc>
                  <a:txBody>
                    <a:bodyPr/>
                    <a:lstStyle/>
                    <a:p>
                      <a:endParaRPr lang="en-US" sz="1800"/>
                    </a:p>
                  </a:txBody>
                  <a:tcPr marT="45717" marB="45717"/>
                </a:tc>
              </a:tr>
              <a:tr h="370812">
                <a:tc>
                  <a:txBody>
                    <a:bodyPr/>
                    <a:lstStyle/>
                    <a:p>
                      <a:r>
                        <a:rPr lang="en-US" sz="1800" dirty="0" smtClean="0"/>
                        <a:t>7.    Grade/feedback</a:t>
                      </a:r>
                      <a:r>
                        <a:rPr lang="en-US" sz="1800" baseline="0" dirty="0" smtClean="0"/>
                        <a:t> on assignments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8.    Evaluate student performance</a:t>
                      </a:r>
                      <a:r>
                        <a:rPr lang="en-US" sz="1800" baseline="0" dirty="0" smtClean="0"/>
                        <a:t> </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9.    Evaluate partnership </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10.</a:t>
                      </a:r>
                      <a:r>
                        <a:rPr lang="en-US" sz="1800" baseline="0" dirty="0" smtClean="0"/>
                        <a:t>  </a:t>
                      </a:r>
                      <a:r>
                        <a:rPr lang="en-US" sz="1800" dirty="0" smtClean="0"/>
                        <a:t>Critically reflect on outcomes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11.  Create</a:t>
                      </a:r>
                      <a:r>
                        <a:rPr lang="en-US" sz="1800" baseline="0" dirty="0" smtClean="0"/>
                        <a:t> academic </a:t>
                      </a:r>
                      <a:r>
                        <a:rPr lang="en-US" sz="1800" dirty="0" smtClean="0"/>
                        <a:t>products</a:t>
                      </a:r>
                      <a:endParaRPr lang="en-US" sz="1800" dirty="0"/>
                    </a:p>
                  </a:txBody>
                  <a:tcPr marT="45717" marB="45717"/>
                </a:tc>
                <a:tc>
                  <a:txBody>
                    <a:bodyPr/>
                    <a:lstStyle/>
                    <a:p>
                      <a:endParaRPr lang="en-US" sz="1800" dirty="0"/>
                    </a:p>
                  </a:txBody>
                  <a:tcPr marT="45717" marB="45717"/>
                </a:tc>
              </a:tr>
              <a:tr h="370812">
                <a:tc>
                  <a:txBody>
                    <a:bodyPr/>
                    <a:lstStyle/>
                    <a:p>
                      <a:r>
                        <a:rPr lang="en-US" sz="1800" dirty="0" smtClean="0"/>
                        <a:t>12.</a:t>
                      </a:r>
                      <a:r>
                        <a:rPr lang="en-US" sz="1800" baseline="0" dirty="0" smtClean="0"/>
                        <a:t>  Create public products</a:t>
                      </a:r>
                      <a:endParaRPr lang="en-US" sz="1800" dirty="0"/>
                    </a:p>
                  </a:txBody>
                  <a:tcPr marT="45717" marB="45717"/>
                </a:tc>
                <a:tc>
                  <a:txBody>
                    <a:bodyPr/>
                    <a:lstStyle/>
                    <a:p>
                      <a:endParaRPr lang="en-US" sz="1800" dirty="0"/>
                    </a:p>
                  </a:txBody>
                  <a:tcPr marT="45717" marB="45717"/>
                </a:tc>
              </a:tr>
            </a:tbl>
          </a:graphicData>
        </a:graphic>
      </p:graphicFrame>
      <p:cxnSp>
        <p:nvCxnSpPr>
          <p:cNvPr id="5" name="Straight Arrow Connector 5"/>
          <p:cNvCxnSpPr>
            <a:cxnSpLocks noChangeShapeType="1"/>
          </p:cNvCxnSpPr>
          <p:nvPr/>
        </p:nvCxnSpPr>
        <p:spPr bwMode="auto">
          <a:xfrm>
            <a:off x="5129463" y="2438400"/>
            <a:ext cx="3785937" cy="0"/>
          </a:xfrm>
          <a:prstGeom prst="straightConnector1">
            <a:avLst/>
          </a:prstGeom>
          <a:noFill/>
          <a:ln w="28575" algn="ctr">
            <a:solidFill>
              <a:schemeClr val="tx1"/>
            </a:solidFill>
            <a:round/>
            <a:headEnd type="triangle" w="med" len="med"/>
            <a:tailEnd type="triangle" w="med" len="med"/>
          </a:ln>
        </p:spPr>
      </p:cxnSp>
      <p:cxnSp>
        <p:nvCxnSpPr>
          <p:cNvPr id="6" name="Straight Arrow Connector 6"/>
          <p:cNvCxnSpPr>
            <a:cxnSpLocks noChangeShapeType="1"/>
          </p:cNvCxnSpPr>
          <p:nvPr/>
        </p:nvCxnSpPr>
        <p:spPr bwMode="auto">
          <a:xfrm>
            <a:off x="5129463" y="2819400"/>
            <a:ext cx="3785937" cy="0"/>
          </a:xfrm>
          <a:prstGeom prst="straightConnector1">
            <a:avLst/>
          </a:prstGeom>
          <a:noFill/>
          <a:ln w="28575" algn="ctr">
            <a:solidFill>
              <a:schemeClr val="tx1"/>
            </a:solidFill>
            <a:round/>
            <a:headEnd type="triangle" w="med" len="med"/>
            <a:tailEnd type="triangle" w="med" len="med"/>
          </a:ln>
        </p:spPr>
      </p:cxnSp>
      <p:cxnSp>
        <p:nvCxnSpPr>
          <p:cNvPr id="7" name="Straight Arrow Connector 7"/>
          <p:cNvCxnSpPr>
            <a:cxnSpLocks noChangeShapeType="1"/>
          </p:cNvCxnSpPr>
          <p:nvPr/>
        </p:nvCxnSpPr>
        <p:spPr bwMode="auto">
          <a:xfrm>
            <a:off x="5129463" y="3200400"/>
            <a:ext cx="3785937" cy="0"/>
          </a:xfrm>
          <a:prstGeom prst="straightConnector1">
            <a:avLst/>
          </a:prstGeom>
          <a:noFill/>
          <a:ln w="28575" algn="ctr">
            <a:solidFill>
              <a:schemeClr val="tx1"/>
            </a:solidFill>
            <a:round/>
            <a:headEnd type="triangle" w="med" len="med"/>
            <a:tailEnd type="triangle" w="med" len="med"/>
          </a:ln>
        </p:spPr>
      </p:cxnSp>
      <p:cxnSp>
        <p:nvCxnSpPr>
          <p:cNvPr id="8" name="Straight Arrow Connector 8"/>
          <p:cNvCxnSpPr>
            <a:cxnSpLocks noChangeShapeType="1"/>
          </p:cNvCxnSpPr>
          <p:nvPr/>
        </p:nvCxnSpPr>
        <p:spPr bwMode="auto">
          <a:xfrm>
            <a:off x="5129463" y="3505200"/>
            <a:ext cx="3785937" cy="0"/>
          </a:xfrm>
          <a:prstGeom prst="straightConnector1">
            <a:avLst/>
          </a:prstGeom>
          <a:noFill/>
          <a:ln w="28575" algn="ctr">
            <a:solidFill>
              <a:schemeClr val="tx1"/>
            </a:solidFill>
            <a:round/>
            <a:headEnd type="triangle" w="med" len="med"/>
            <a:tailEnd type="triangle" w="med" len="med"/>
          </a:ln>
        </p:spPr>
      </p:cxnSp>
      <p:cxnSp>
        <p:nvCxnSpPr>
          <p:cNvPr id="9" name="Straight Arrow Connector 9"/>
          <p:cNvCxnSpPr>
            <a:cxnSpLocks noChangeShapeType="1"/>
          </p:cNvCxnSpPr>
          <p:nvPr/>
        </p:nvCxnSpPr>
        <p:spPr bwMode="auto">
          <a:xfrm>
            <a:off x="5129463" y="3962400"/>
            <a:ext cx="3785937" cy="0"/>
          </a:xfrm>
          <a:prstGeom prst="straightConnector1">
            <a:avLst/>
          </a:prstGeom>
          <a:noFill/>
          <a:ln w="28575" algn="ctr">
            <a:solidFill>
              <a:schemeClr val="tx1"/>
            </a:solidFill>
            <a:round/>
            <a:headEnd type="triangle" w="med" len="med"/>
            <a:tailEnd type="triangle" w="med" len="med"/>
          </a:ln>
        </p:spPr>
      </p:cxnSp>
      <p:cxnSp>
        <p:nvCxnSpPr>
          <p:cNvPr id="10" name="Straight Arrow Connector 10"/>
          <p:cNvCxnSpPr>
            <a:cxnSpLocks noChangeShapeType="1"/>
          </p:cNvCxnSpPr>
          <p:nvPr/>
        </p:nvCxnSpPr>
        <p:spPr bwMode="auto">
          <a:xfrm>
            <a:off x="5129463" y="4267200"/>
            <a:ext cx="3785937" cy="0"/>
          </a:xfrm>
          <a:prstGeom prst="straightConnector1">
            <a:avLst/>
          </a:prstGeom>
          <a:noFill/>
          <a:ln w="28575" algn="ctr">
            <a:solidFill>
              <a:schemeClr val="tx1"/>
            </a:solidFill>
            <a:round/>
            <a:headEnd type="triangle" w="med" len="med"/>
            <a:tailEnd type="triangle" w="med" len="med"/>
          </a:ln>
        </p:spPr>
      </p:cxnSp>
      <p:cxnSp>
        <p:nvCxnSpPr>
          <p:cNvPr id="11" name="Straight Arrow Connector 11"/>
          <p:cNvCxnSpPr>
            <a:cxnSpLocks noChangeShapeType="1"/>
          </p:cNvCxnSpPr>
          <p:nvPr/>
        </p:nvCxnSpPr>
        <p:spPr bwMode="auto">
          <a:xfrm>
            <a:off x="5129463" y="4648200"/>
            <a:ext cx="3785937" cy="0"/>
          </a:xfrm>
          <a:prstGeom prst="straightConnector1">
            <a:avLst/>
          </a:prstGeom>
          <a:noFill/>
          <a:ln w="28575" algn="ctr">
            <a:solidFill>
              <a:schemeClr val="tx1"/>
            </a:solidFill>
            <a:round/>
            <a:headEnd type="triangle" w="med" len="med"/>
            <a:tailEnd type="triangle" w="med" len="med"/>
          </a:ln>
        </p:spPr>
      </p:cxnSp>
      <p:cxnSp>
        <p:nvCxnSpPr>
          <p:cNvPr id="12" name="Straight Arrow Connector 12"/>
          <p:cNvCxnSpPr>
            <a:cxnSpLocks noChangeShapeType="1"/>
          </p:cNvCxnSpPr>
          <p:nvPr/>
        </p:nvCxnSpPr>
        <p:spPr bwMode="auto">
          <a:xfrm>
            <a:off x="5129463" y="5029200"/>
            <a:ext cx="3785937" cy="0"/>
          </a:xfrm>
          <a:prstGeom prst="straightConnector1">
            <a:avLst/>
          </a:prstGeom>
          <a:noFill/>
          <a:ln w="28575" algn="ctr">
            <a:solidFill>
              <a:schemeClr val="tx1"/>
            </a:solidFill>
            <a:round/>
            <a:headEnd type="triangle" w="med" len="med"/>
            <a:tailEnd type="triangle" w="med" len="med"/>
          </a:ln>
        </p:spPr>
      </p:cxnSp>
      <p:cxnSp>
        <p:nvCxnSpPr>
          <p:cNvPr id="13" name="Straight Arrow Connector 13"/>
          <p:cNvCxnSpPr>
            <a:cxnSpLocks noChangeShapeType="1"/>
          </p:cNvCxnSpPr>
          <p:nvPr/>
        </p:nvCxnSpPr>
        <p:spPr bwMode="auto">
          <a:xfrm>
            <a:off x="5129463" y="5410200"/>
            <a:ext cx="3785937" cy="0"/>
          </a:xfrm>
          <a:prstGeom prst="straightConnector1">
            <a:avLst/>
          </a:prstGeom>
          <a:noFill/>
          <a:ln w="28575" algn="ctr">
            <a:solidFill>
              <a:schemeClr val="tx1"/>
            </a:solidFill>
            <a:round/>
            <a:headEnd type="triangle" w="med" len="med"/>
            <a:tailEnd type="triangle" w="med" len="med"/>
          </a:ln>
        </p:spPr>
      </p:cxnSp>
      <p:cxnSp>
        <p:nvCxnSpPr>
          <p:cNvPr id="14" name="Straight Arrow Connector 14"/>
          <p:cNvCxnSpPr>
            <a:cxnSpLocks noChangeShapeType="1"/>
          </p:cNvCxnSpPr>
          <p:nvPr/>
        </p:nvCxnSpPr>
        <p:spPr bwMode="auto">
          <a:xfrm>
            <a:off x="5129463" y="5791200"/>
            <a:ext cx="3785937" cy="0"/>
          </a:xfrm>
          <a:prstGeom prst="straightConnector1">
            <a:avLst/>
          </a:prstGeom>
          <a:noFill/>
          <a:ln w="28575" algn="ctr">
            <a:solidFill>
              <a:schemeClr val="tx1"/>
            </a:solidFill>
            <a:round/>
            <a:headEnd type="triangle" w="med" len="med"/>
            <a:tailEnd type="triangle" w="med" len="med"/>
          </a:ln>
        </p:spPr>
      </p:cxnSp>
      <p:cxnSp>
        <p:nvCxnSpPr>
          <p:cNvPr id="15" name="Straight Arrow Connector 14"/>
          <p:cNvCxnSpPr>
            <a:cxnSpLocks noChangeShapeType="1"/>
          </p:cNvCxnSpPr>
          <p:nvPr/>
        </p:nvCxnSpPr>
        <p:spPr bwMode="auto">
          <a:xfrm>
            <a:off x="5105400" y="6172200"/>
            <a:ext cx="3810000" cy="0"/>
          </a:xfrm>
          <a:prstGeom prst="straightConnector1">
            <a:avLst/>
          </a:prstGeom>
          <a:noFill/>
          <a:ln w="28575" algn="ctr">
            <a:solidFill>
              <a:schemeClr val="tx1"/>
            </a:solidFill>
            <a:round/>
            <a:headEnd type="triangle" w="med" len="med"/>
            <a:tailEnd type="triangle" w="med" len="med"/>
          </a:ln>
        </p:spPr>
      </p:cxnSp>
      <p:cxnSp>
        <p:nvCxnSpPr>
          <p:cNvPr id="16" name="Straight Arrow Connector 15"/>
          <p:cNvCxnSpPr>
            <a:cxnSpLocks noChangeShapeType="1"/>
          </p:cNvCxnSpPr>
          <p:nvPr/>
        </p:nvCxnSpPr>
        <p:spPr bwMode="auto">
          <a:xfrm>
            <a:off x="5129463" y="6477000"/>
            <a:ext cx="3810000" cy="0"/>
          </a:xfrm>
          <a:prstGeom prst="straightConnector1">
            <a:avLst/>
          </a:prstGeom>
          <a:noFill/>
          <a:ln w="28575" algn="ctr">
            <a:solidFill>
              <a:schemeClr val="tx1"/>
            </a:solidFill>
            <a:round/>
            <a:headEnd type="triangle" w="med" len="med"/>
            <a:tailEnd type="triangle" w="med" len="med"/>
          </a:ln>
        </p:spPr>
      </p:cxnSp>
    </p:spTree>
    <p:extLst>
      <p:ext uri="{BB962C8B-B14F-4D97-AF65-F5344CB8AC3E}">
        <p14:creationId xmlns:p14="http://schemas.microsoft.com/office/powerpoint/2010/main" val="3362161074"/>
      </p:ext>
    </p:extLst>
  </p:cSld>
  <p:clrMapOvr>
    <a:masterClrMapping/>
  </p:clrMapOvr>
  <p:transition spd="med">
    <p:wipe/>
  </p:transition>
</p:sld>
</file>

<file path=ppt/theme/theme1.xml><?xml version="1.0" encoding="utf-8"?>
<a:theme xmlns:a="http://schemas.openxmlformats.org/drawingml/2006/main" name="UOE-PPT-template">
  <a:themeElements>
    <a:clrScheme name="UOE Color Theme">
      <a:dk1>
        <a:srgbClr val="464646"/>
      </a:dk1>
      <a:lt1>
        <a:sysClr val="window" lastClr="FFFFFF"/>
      </a:lt1>
      <a:dk2>
        <a:srgbClr val="18453B"/>
      </a:dk2>
      <a:lt2>
        <a:srgbClr val="EEECE1"/>
      </a:lt2>
      <a:accent1>
        <a:srgbClr val="044C7F"/>
      </a:accent1>
      <a:accent2>
        <a:srgbClr val="9E0B0F"/>
      </a:accent2>
      <a:accent3>
        <a:srgbClr val="3C9C2A"/>
      </a:accent3>
      <a:accent4>
        <a:srgbClr val="615083"/>
      </a:accent4>
      <a:accent5>
        <a:srgbClr val="007B82"/>
      </a:accent5>
      <a:accent6>
        <a:srgbClr val="F16027"/>
      </a:accent6>
      <a:hlink>
        <a:srgbClr val="3C9C2A"/>
      </a:hlink>
      <a:folHlink>
        <a:srgbClr val="3C9C2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4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99CC0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4769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UOE-PPT-template</Template>
  <TotalTime>398</TotalTime>
  <Words>3265</Words>
  <Application>Microsoft Office PowerPoint</Application>
  <PresentationFormat>On-screen Show (4:3)</PresentationFormat>
  <Paragraphs>434</Paragraphs>
  <Slides>33</Slides>
  <Notes>30</Notes>
  <HiddenSlides>5</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33</vt:i4>
      </vt:variant>
      <vt:variant>
        <vt:lpstr>Custom Shows</vt:lpstr>
      </vt:variant>
      <vt:variant>
        <vt:i4>12</vt:i4>
      </vt:variant>
    </vt:vector>
  </HeadingPairs>
  <TitlesOfParts>
    <vt:vector size="55" baseType="lpstr">
      <vt:lpstr>ＭＳ Ｐゴシック</vt:lpstr>
      <vt:lpstr>Arial</vt:lpstr>
      <vt:lpstr>Calibri</vt:lpstr>
      <vt:lpstr>Century Gothic</vt:lpstr>
      <vt:lpstr>Garamond</vt:lpstr>
      <vt:lpstr>Georgia</vt:lpstr>
      <vt:lpstr>Goudy Stout</vt:lpstr>
      <vt:lpstr>Times</vt:lpstr>
      <vt:lpstr>Times New Roman</vt:lpstr>
      <vt:lpstr>UOE-PPT-template</vt:lpstr>
      <vt:lpstr>Degree of Collaboration Abacus: Visualization Tool Representing Community Partner Voice</vt:lpstr>
      <vt:lpstr>PowerPoint Presentation</vt:lpstr>
      <vt:lpstr>Scholarship about Participation</vt:lpstr>
      <vt:lpstr>Community Partner Choice About Voice</vt:lpstr>
      <vt:lpstr>The Degree of Collaboration Abacus Tool</vt:lpstr>
      <vt:lpstr>Abacus Tool:  The Sides</vt:lpstr>
      <vt:lpstr>Abacus Tool: The Rungs</vt:lpstr>
      <vt:lpstr>CE Research Abacus</vt:lpstr>
      <vt:lpstr>CE Teaching &amp; Learning For Credit Abacus</vt:lpstr>
      <vt:lpstr>CE Teaching &amp; Learning Not for Credit Abacus</vt:lpstr>
      <vt:lpstr>Abacus Tool: The Beads</vt:lpstr>
      <vt:lpstr>Example 1: The Matter of Origins Community Engaged Research</vt:lpstr>
      <vt:lpstr>The Matter of Origins Partnership Diagram</vt:lpstr>
      <vt:lpstr>The Matter of Origins  Degree of Collaboration Abacus</vt:lpstr>
      <vt:lpstr>PowerPoint Presentation</vt:lpstr>
      <vt:lpstr>PowerPoint Presentation</vt:lpstr>
      <vt:lpstr>PowerPoint Presentation</vt:lpstr>
      <vt:lpstr>Example 2: GRAND Learning Network</vt:lpstr>
      <vt:lpstr>GRAND’s Partnership Structure Diagram</vt:lpstr>
      <vt:lpstr>GRAND’s Two Layers of Engagement</vt:lpstr>
      <vt:lpstr>GRAND’s Hub Layer Abacus</vt:lpstr>
      <vt:lpstr>GRAND’s Individual School Layer Abacus</vt:lpstr>
      <vt:lpstr>GRAND Learning Network Degree of Collaboration Abacus</vt:lpstr>
      <vt:lpstr>When To Use The Abacus Tool</vt:lpstr>
      <vt:lpstr>When to Use the Abacus Tool, continued</vt:lpstr>
      <vt:lpstr>Caveats</vt:lpstr>
      <vt:lpstr>Caveats, Continued</vt:lpstr>
      <vt:lpstr>Invitation</vt:lpstr>
      <vt:lpstr>Acknowledgements</vt:lpstr>
      <vt:lpstr>References</vt:lpstr>
      <vt:lpstr>References, Continued</vt:lpstr>
      <vt:lpstr>References, Continued</vt:lpstr>
      <vt:lpstr>Contact Information</vt:lpstr>
      <vt:lpstr>mainshow</vt:lpstr>
      <vt:lpstr>CERC</vt:lpstr>
      <vt:lpstr>UCP</vt:lpstr>
      <vt:lpstr>UAC</vt:lpstr>
      <vt:lpstr>WHARTON</vt:lpstr>
      <vt:lpstr>CSLCE</vt:lpstr>
      <vt:lpstr>CIT</vt:lpstr>
      <vt:lpstr>NCSUE</vt:lpstr>
      <vt:lpstr>EWSI</vt:lpstr>
      <vt:lpstr>Museum</vt:lpstr>
      <vt:lpstr>CCED</vt:lpstr>
      <vt:lpstr>APUOE</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connordm</dc:creator>
  <cp:lastModifiedBy>Diane Doberneck</cp:lastModifiedBy>
  <cp:revision>46</cp:revision>
  <cp:lastPrinted>2016-10-03T13:21:53Z</cp:lastPrinted>
  <dcterms:created xsi:type="dcterms:W3CDTF">2015-08-17T13:43:36Z</dcterms:created>
  <dcterms:modified xsi:type="dcterms:W3CDTF">2016-11-02T14:23:46Z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